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62" r:id="rId5"/>
    <p:sldId id="321" r:id="rId6"/>
    <p:sldId id="316" r:id="rId7"/>
    <p:sldId id="317" r:id="rId8"/>
    <p:sldId id="320" r:id="rId9"/>
    <p:sldId id="319" r:id="rId10"/>
    <p:sldId id="322" r:id="rId11"/>
    <p:sldId id="274" r:id="rId12"/>
    <p:sldId id="275" r:id="rId13"/>
    <p:sldId id="276" r:id="rId14"/>
    <p:sldId id="277" r:id="rId15"/>
    <p:sldId id="278" r:id="rId16"/>
    <p:sldId id="279" r:id="rId17"/>
    <p:sldId id="280" r:id="rId18"/>
    <p:sldId id="281" r:id="rId19"/>
    <p:sldId id="282" r:id="rId20"/>
    <p:sldId id="283" r:id="rId21"/>
    <p:sldId id="315" r:id="rId22"/>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y Roberts" initials="KR" lastIdx="1" clrIdx="0">
    <p:extLst>
      <p:ext uri="{19B8F6BF-5375-455C-9EA6-DF929625EA0E}">
        <p15:presenceInfo xmlns:p15="http://schemas.microsoft.com/office/powerpoint/2012/main" userId="S::kroberts@bbacerts.co.uk::493cd42e-eb88-4f56-a789-f8bf8296b9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F8F"/>
    <a:srgbClr val="3B6ABF"/>
    <a:srgbClr val="FFA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1667" autoAdjust="0"/>
  </p:normalViewPr>
  <p:slideViewPr>
    <p:cSldViewPr snapToGrid="0" snapToObjects="1">
      <p:cViewPr varScale="1">
        <p:scale>
          <a:sx n="78" d="100"/>
          <a:sy n="78" d="100"/>
        </p:scale>
        <p:origin x="20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573A7EEB-0138-417E-A79E-F869BC403A1B}" type="datetimeFigureOut">
              <a:rPr lang="en-GB" smtClean="0"/>
              <a:t>07/12/2021</a:t>
            </a:fld>
            <a:endParaRPr lang="en-GB"/>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516438"/>
            <a:ext cx="5680075" cy="3695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5400"/>
            <a:ext cx="3076575" cy="469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1138" y="8915400"/>
            <a:ext cx="3076575" cy="469900"/>
          </a:xfrm>
          <a:prstGeom prst="rect">
            <a:avLst/>
          </a:prstGeom>
        </p:spPr>
        <p:txBody>
          <a:bodyPr vert="horz" lIns="91440" tIns="45720" rIns="91440" bIns="45720" rtlCol="0" anchor="b"/>
          <a:lstStyle>
            <a:lvl1pPr algn="r">
              <a:defRPr sz="1200"/>
            </a:lvl1pPr>
          </a:lstStyle>
          <a:p>
            <a:fld id="{61C33DAD-CAA0-48A1-8BC4-AC36384A6C48}" type="slidenum">
              <a:rPr lang="en-GB" smtClean="0"/>
              <a:t>‹#›</a:t>
            </a:fld>
            <a:endParaRPr lang="en-GB"/>
          </a:p>
        </p:txBody>
      </p:sp>
    </p:spTree>
    <p:extLst>
      <p:ext uri="{BB962C8B-B14F-4D97-AF65-F5344CB8AC3E}">
        <p14:creationId xmlns:p14="http://schemas.microsoft.com/office/powerpoint/2010/main" val="206258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33DAD-CAA0-48A1-8BC4-AC36384A6C48}" type="slidenum">
              <a:rPr lang="en-GB" smtClean="0"/>
              <a:t>1</a:t>
            </a:fld>
            <a:endParaRPr lang="en-GB"/>
          </a:p>
        </p:txBody>
      </p:sp>
    </p:spTree>
    <p:extLst>
      <p:ext uri="{BB962C8B-B14F-4D97-AF65-F5344CB8AC3E}">
        <p14:creationId xmlns:p14="http://schemas.microsoft.com/office/powerpoint/2010/main" val="133662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AA777E23-E24F-4040-9159-DBE2D3A96127}" type="slidenum">
              <a:rPr lang="en-GB" smtClean="0"/>
              <a:t>2</a:t>
            </a:fld>
            <a:endParaRPr lang="en-GB"/>
          </a:p>
        </p:txBody>
      </p:sp>
    </p:spTree>
    <p:extLst>
      <p:ext uri="{BB962C8B-B14F-4D97-AF65-F5344CB8AC3E}">
        <p14:creationId xmlns:p14="http://schemas.microsoft.com/office/powerpoint/2010/main" val="393221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AA777E23-E24F-4040-9159-DBE2D3A96127}" type="slidenum">
              <a:rPr lang="en-GB" smtClean="0"/>
              <a:t>3</a:t>
            </a:fld>
            <a:endParaRPr lang="en-GB"/>
          </a:p>
        </p:txBody>
      </p:sp>
    </p:spTree>
    <p:extLst>
      <p:ext uri="{BB962C8B-B14F-4D97-AF65-F5344CB8AC3E}">
        <p14:creationId xmlns:p14="http://schemas.microsoft.com/office/powerpoint/2010/main" val="47638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33DAD-CAA0-48A1-8BC4-AC36384A6C48}" type="slidenum">
              <a:rPr lang="en-GB" smtClean="0"/>
              <a:t>6</a:t>
            </a:fld>
            <a:endParaRPr lang="en-GB"/>
          </a:p>
        </p:txBody>
      </p:sp>
    </p:spTree>
    <p:extLst>
      <p:ext uri="{BB962C8B-B14F-4D97-AF65-F5344CB8AC3E}">
        <p14:creationId xmlns:p14="http://schemas.microsoft.com/office/powerpoint/2010/main" val="296599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33DAD-CAA0-48A1-8BC4-AC36384A6C48}" type="slidenum">
              <a:rPr lang="en-GB" smtClean="0"/>
              <a:t>18</a:t>
            </a:fld>
            <a:endParaRPr lang="en-GB"/>
          </a:p>
        </p:txBody>
      </p:sp>
    </p:spTree>
    <p:extLst>
      <p:ext uri="{BB962C8B-B14F-4D97-AF65-F5344CB8AC3E}">
        <p14:creationId xmlns:p14="http://schemas.microsoft.com/office/powerpoint/2010/main" val="3869502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9FBA-39E8-234E-BBBF-15DC618F34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AC6B081-C60C-C546-81A0-88B2E59706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C2E1E24-5076-CB41-9195-CDE70A839E1A}"/>
              </a:ext>
            </a:extLst>
          </p:cNvPr>
          <p:cNvSpPr>
            <a:spLocks noGrp="1"/>
          </p:cNvSpPr>
          <p:nvPr>
            <p:ph type="dt" sz="half" idx="10"/>
          </p:nvPr>
        </p:nvSpPr>
        <p:spPr/>
        <p:txBody>
          <a:bodyPr/>
          <a:lstStyle/>
          <a:p>
            <a:fld id="{45C9490D-956C-5346-8840-E1D5289F5161}" type="datetimeFigureOut">
              <a:rPr lang="en-US" smtClean="0"/>
              <a:t>12/7/2021</a:t>
            </a:fld>
            <a:endParaRPr lang="en-US"/>
          </a:p>
        </p:txBody>
      </p:sp>
      <p:sp>
        <p:nvSpPr>
          <p:cNvPr id="5" name="Footer Placeholder 4">
            <a:extLst>
              <a:ext uri="{FF2B5EF4-FFF2-40B4-BE49-F238E27FC236}">
                <a16:creationId xmlns:a16="http://schemas.microsoft.com/office/drawing/2014/main" id="{FE743760-8E08-0842-AF80-AD1433636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EE034-23A1-B94F-BB1F-61C652BFF3B1}"/>
              </a:ext>
            </a:extLst>
          </p:cNvPr>
          <p:cNvSpPr>
            <a:spLocks noGrp="1"/>
          </p:cNvSpPr>
          <p:nvPr>
            <p:ph type="sldNum" sz="quarter" idx="12"/>
          </p:nvPr>
        </p:nvSpPr>
        <p:spPr/>
        <p:txBody>
          <a:bodyPr/>
          <a:lstStyle/>
          <a:p>
            <a:fld id="{52A341C7-66D2-4248-B651-E2825FA925F6}" type="slidenum">
              <a:rPr lang="en-US" smtClean="0"/>
              <a:t>‹#›</a:t>
            </a:fld>
            <a:endParaRPr lang="en-US"/>
          </a:p>
        </p:txBody>
      </p:sp>
    </p:spTree>
    <p:extLst>
      <p:ext uri="{BB962C8B-B14F-4D97-AF65-F5344CB8AC3E}">
        <p14:creationId xmlns:p14="http://schemas.microsoft.com/office/powerpoint/2010/main" val="327340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927DD-D5B7-184E-99BD-776800AB4F6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0F4465D-83BF-5C4F-8B97-7B241B57F74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B597AA-3AF1-4B4B-B621-8592D1241C22}"/>
              </a:ext>
            </a:extLst>
          </p:cNvPr>
          <p:cNvSpPr>
            <a:spLocks noGrp="1"/>
          </p:cNvSpPr>
          <p:nvPr>
            <p:ph type="dt" sz="half" idx="10"/>
          </p:nvPr>
        </p:nvSpPr>
        <p:spPr/>
        <p:txBody>
          <a:bodyPr/>
          <a:lstStyle/>
          <a:p>
            <a:fld id="{45C9490D-956C-5346-8840-E1D5289F5161}" type="datetimeFigureOut">
              <a:rPr lang="en-US" smtClean="0"/>
              <a:t>12/7/2021</a:t>
            </a:fld>
            <a:endParaRPr lang="en-US"/>
          </a:p>
        </p:txBody>
      </p:sp>
      <p:sp>
        <p:nvSpPr>
          <p:cNvPr id="5" name="Footer Placeholder 4">
            <a:extLst>
              <a:ext uri="{FF2B5EF4-FFF2-40B4-BE49-F238E27FC236}">
                <a16:creationId xmlns:a16="http://schemas.microsoft.com/office/drawing/2014/main" id="{5795E538-3A16-5A45-8B1C-780814957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E463E-EB98-6644-A327-08468572F195}"/>
              </a:ext>
            </a:extLst>
          </p:cNvPr>
          <p:cNvSpPr>
            <a:spLocks noGrp="1"/>
          </p:cNvSpPr>
          <p:nvPr>
            <p:ph type="sldNum" sz="quarter" idx="12"/>
          </p:nvPr>
        </p:nvSpPr>
        <p:spPr/>
        <p:txBody>
          <a:bodyPr/>
          <a:lstStyle/>
          <a:p>
            <a:fld id="{52A341C7-66D2-4248-B651-E2825FA925F6}" type="slidenum">
              <a:rPr lang="en-US" smtClean="0"/>
              <a:t>‹#›</a:t>
            </a:fld>
            <a:endParaRPr lang="en-US"/>
          </a:p>
        </p:txBody>
      </p:sp>
    </p:spTree>
    <p:extLst>
      <p:ext uri="{BB962C8B-B14F-4D97-AF65-F5344CB8AC3E}">
        <p14:creationId xmlns:p14="http://schemas.microsoft.com/office/powerpoint/2010/main" val="3935582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5288FD-F256-3244-A99B-5E79841D6BD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BB35F17-BAEA-F946-94E7-67C11D38C2A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2B0C38-A270-294C-A98C-32BFAD8E5A80}"/>
              </a:ext>
            </a:extLst>
          </p:cNvPr>
          <p:cNvSpPr>
            <a:spLocks noGrp="1"/>
          </p:cNvSpPr>
          <p:nvPr>
            <p:ph type="dt" sz="half" idx="10"/>
          </p:nvPr>
        </p:nvSpPr>
        <p:spPr/>
        <p:txBody>
          <a:bodyPr/>
          <a:lstStyle/>
          <a:p>
            <a:fld id="{45C9490D-956C-5346-8840-E1D5289F5161}" type="datetimeFigureOut">
              <a:rPr lang="en-US" smtClean="0"/>
              <a:t>12/7/2021</a:t>
            </a:fld>
            <a:endParaRPr lang="en-US"/>
          </a:p>
        </p:txBody>
      </p:sp>
      <p:sp>
        <p:nvSpPr>
          <p:cNvPr id="5" name="Footer Placeholder 4">
            <a:extLst>
              <a:ext uri="{FF2B5EF4-FFF2-40B4-BE49-F238E27FC236}">
                <a16:creationId xmlns:a16="http://schemas.microsoft.com/office/drawing/2014/main" id="{8A7F2CF9-DCFB-694B-9CF5-C96E7F987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64CFF-1DBD-E54D-8E7A-9E1A9B339C32}"/>
              </a:ext>
            </a:extLst>
          </p:cNvPr>
          <p:cNvSpPr>
            <a:spLocks noGrp="1"/>
          </p:cNvSpPr>
          <p:nvPr>
            <p:ph type="sldNum" sz="quarter" idx="12"/>
          </p:nvPr>
        </p:nvSpPr>
        <p:spPr/>
        <p:txBody>
          <a:bodyPr/>
          <a:lstStyle/>
          <a:p>
            <a:fld id="{52A341C7-66D2-4248-B651-E2825FA925F6}" type="slidenum">
              <a:rPr lang="en-US" smtClean="0"/>
              <a:t>‹#›</a:t>
            </a:fld>
            <a:endParaRPr lang="en-US"/>
          </a:p>
        </p:txBody>
      </p:sp>
    </p:spTree>
    <p:extLst>
      <p:ext uri="{BB962C8B-B14F-4D97-AF65-F5344CB8AC3E}">
        <p14:creationId xmlns:p14="http://schemas.microsoft.com/office/powerpoint/2010/main" val="1051451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5758E6D-548B-4486-8F68-174C4E381296}"/>
              </a:ext>
            </a:extLst>
          </p:cNvPr>
          <p:cNvSpPr>
            <a:spLocks noGrp="1"/>
          </p:cNvSpPr>
          <p:nvPr>
            <p:ph type="pic" sz="quarter" idx="10" hasCustomPrompt="1"/>
          </p:nvPr>
        </p:nvSpPr>
        <p:spPr>
          <a:xfrm>
            <a:off x="5846084" y="737151"/>
            <a:ext cx="5391243" cy="5383701"/>
          </a:xfrm>
          <a:custGeom>
            <a:avLst/>
            <a:gdLst>
              <a:gd name="connsiteX0" fmla="*/ 2692376 w 5391243"/>
              <a:gd name="connsiteY0" fmla="*/ 0 h 5383701"/>
              <a:gd name="connsiteX1" fmla="*/ 3696605 w 5391243"/>
              <a:gd name="connsiteY1" fmla="*/ 415462 h 5383701"/>
              <a:gd name="connsiteX2" fmla="*/ 4969207 w 5391243"/>
              <a:gd name="connsiteY2" fmla="*/ 1687816 h 5383701"/>
              <a:gd name="connsiteX3" fmla="*/ 4969207 w 5391243"/>
              <a:gd name="connsiteY3" fmla="*/ 3695885 h 5383701"/>
              <a:gd name="connsiteX4" fmla="*/ 3696605 w 5391243"/>
              <a:gd name="connsiteY4" fmla="*/ 4968239 h 5383701"/>
              <a:gd name="connsiteX5" fmla="*/ 1688146 w 5391243"/>
              <a:gd name="connsiteY5" fmla="*/ 4968239 h 5383701"/>
              <a:gd name="connsiteX6" fmla="*/ 415544 w 5391243"/>
              <a:gd name="connsiteY6" fmla="*/ 3695885 h 5383701"/>
              <a:gd name="connsiteX7" fmla="*/ 415544 w 5391243"/>
              <a:gd name="connsiteY7" fmla="*/ 1687816 h 5383701"/>
              <a:gd name="connsiteX8" fmla="*/ 1688146 w 5391243"/>
              <a:gd name="connsiteY8" fmla="*/ 415462 h 5383701"/>
              <a:gd name="connsiteX9" fmla="*/ 2692376 w 5391243"/>
              <a:gd name="connsiteY9" fmla="*/ 0 h 538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1243" h="5383701">
                <a:moveTo>
                  <a:pt x="2692376" y="0"/>
                </a:moveTo>
                <a:cubicBezTo>
                  <a:pt x="3055976" y="0"/>
                  <a:pt x="3419577" y="138487"/>
                  <a:pt x="3696605" y="415462"/>
                </a:cubicBezTo>
                <a:cubicBezTo>
                  <a:pt x="4969207" y="1687816"/>
                  <a:pt x="4969207" y="1687816"/>
                  <a:pt x="4969207" y="1687816"/>
                </a:cubicBezTo>
                <a:cubicBezTo>
                  <a:pt x="5531922" y="2241766"/>
                  <a:pt x="5531922" y="3141935"/>
                  <a:pt x="4969207" y="3695885"/>
                </a:cubicBezTo>
                <a:cubicBezTo>
                  <a:pt x="3696605" y="4968239"/>
                  <a:pt x="3696605" y="4968239"/>
                  <a:pt x="3696605" y="4968239"/>
                </a:cubicBezTo>
                <a:cubicBezTo>
                  <a:pt x="3142548" y="5522189"/>
                  <a:pt x="2242204" y="5522189"/>
                  <a:pt x="1688146" y="4968239"/>
                </a:cubicBezTo>
                <a:cubicBezTo>
                  <a:pt x="415544" y="3695885"/>
                  <a:pt x="415544" y="3695885"/>
                  <a:pt x="415544" y="3695885"/>
                </a:cubicBezTo>
                <a:cubicBezTo>
                  <a:pt x="-138514" y="3141935"/>
                  <a:pt x="-138514" y="2241766"/>
                  <a:pt x="415544" y="1687816"/>
                </a:cubicBezTo>
                <a:cubicBezTo>
                  <a:pt x="1688146" y="415462"/>
                  <a:pt x="1688146" y="415462"/>
                  <a:pt x="1688146" y="415462"/>
                </a:cubicBezTo>
                <a:cubicBezTo>
                  <a:pt x="1965175" y="138487"/>
                  <a:pt x="2328775" y="0"/>
                  <a:pt x="2692376" y="0"/>
                </a:cubicBezTo>
                <a:close/>
              </a:path>
            </a:pathLst>
          </a:custGeom>
        </p:spPr>
        <p:txBody>
          <a:bodyPr wrap="square" anchor="ctr">
            <a:noAutofit/>
          </a:bodyPr>
          <a:lstStyle>
            <a:lvl1pPr algn="ctr">
              <a:defRPr sz="1800"/>
            </a:lvl1pPr>
          </a:lstStyle>
          <a:p>
            <a:r>
              <a:rPr lang="en-US" dirty="0"/>
              <a:t>Drag and drop an image here, or click the icon to bring one in.</a:t>
            </a:r>
          </a:p>
        </p:txBody>
      </p:sp>
    </p:spTree>
    <p:extLst>
      <p:ext uri="{BB962C8B-B14F-4D97-AF65-F5344CB8AC3E}">
        <p14:creationId xmlns:p14="http://schemas.microsoft.com/office/powerpoint/2010/main" val="3878490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Design 1">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F5AE7BE-5DB6-4C96-AAB6-EFFEF7A94AAA}"/>
              </a:ext>
            </a:extLst>
          </p:cNvPr>
          <p:cNvSpPr>
            <a:spLocks noGrp="1"/>
          </p:cNvSpPr>
          <p:nvPr>
            <p:ph sz="quarter" idx="4" hasCustomPrompt="1"/>
          </p:nvPr>
        </p:nvSpPr>
        <p:spPr>
          <a:xfrm>
            <a:off x="1040362" y="1532405"/>
            <a:ext cx="9950412" cy="4545666"/>
          </a:xfrm>
        </p:spPr>
        <p:txBody>
          <a:bodyPr>
            <a:normAutofit/>
          </a:bodyPr>
          <a:lstStyle>
            <a:lvl1pPr marL="0" indent="0">
              <a:buNone/>
              <a:defRPr sz="1200">
                <a:latin typeface="Aktiv Grotesk" panose="020B0504020202020204" pitchFamily="34" charset="0"/>
                <a:ea typeface="Aktiv Grotesk" panose="020B0504020202020204" pitchFamily="34" charset="0"/>
                <a:cs typeface="Aktiv Grotesk" panose="020B0504020202020204" pitchFamily="34" charset="0"/>
              </a:defRPr>
            </a:lvl1pPr>
          </a:lstStyle>
          <a:p>
            <a:pPr lvl="0"/>
            <a:r>
              <a:rPr lang="en-US" dirty="0"/>
              <a:t>Enter copy here</a:t>
            </a:r>
            <a:endParaRPr lang="en-GB" dirty="0"/>
          </a:p>
        </p:txBody>
      </p:sp>
      <p:sp>
        <p:nvSpPr>
          <p:cNvPr id="10" name="Rectangle 9">
            <a:extLst>
              <a:ext uri="{FF2B5EF4-FFF2-40B4-BE49-F238E27FC236}">
                <a16:creationId xmlns:a16="http://schemas.microsoft.com/office/drawing/2014/main" id="{9B7BD913-723C-417F-AED3-645B1A239AE3}"/>
              </a:ext>
            </a:extLst>
          </p:cNvPr>
          <p:cNvSpPr/>
          <p:nvPr userDrawn="1"/>
        </p:nvSpPr>
        <p:spPr>
          <a:xfrm>
            <a:off x="0" y="2190"/>
            <a:ext cx="10990775" cy="914400"/>
          </a:xfrm>
          <a:prstGeom prst="rect">
            <a:avLst/>
          </a:prstGeom>
          <a:solidFill>
            <a:srgbClr val="15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go, company name&#10;&#10;Description automatically generated">
            <a:extLst>
              <a:ext uri="{FF2B5EF4-FFF2-40B4-BE49-F238E27FC236}">
                <a16:creationId xmlns:a16="http://schemas.microsoft.com/office/drawing/2014/main" id="{CC9C942E-CE00-4710-A24E-3CAC4643AA4A}"/>
              </a:ext>
            </a:extLst>
          </p:cNvPr>
          <p:cNvPicPr>
            <a:picLocks noChangeAspect="1"/>
          </p:cNvPicPr>
          <p:nvPr userDrawn="1"/>
        </p:nvPicPr>
        <p:blipFill rotWithShape="1">
          <a:blip r:embed="rId2"/>
          <a:srcRect l="24364" t="16971" r="24394" b="10756"/>
          <a:stretch/>
        </p:blipFill>
        <p:spPr>
          <a:xfrm>
            <a:off x="11166509" y="136525"/>
            <a:ext cx="832750" cy="645731"/>
          </a:xfrm>
          <a:prstGeom prst="rect">
            <a:avLst/>
          </a:prstGeom>
        </p:spPr>
      </p:pic>
      <p:pic>
        <p:nvPicPr>
          <p:cNvPr id="12" name="Picture 11">
            <a:extLst>
              <a:ext uri="{FF2B5EF4-FFF2-40B4-BE49-F238E27FC236}">
                <a16:creationId xmlns:a16="http://schemas.microsoft.com/office/drawing/2014/main" id="{B6C6B06A-9C33-4299-97ED-669FE88459EE}"/>
              </a:ext>
            </a:extLst>
          </p:cNvPr>
          <p:cNvPicPr>
            <a:picLocks noChangeAspect="1"/>
          </p:cNvPicPr>
          <p:nvPr userDrawn="1"/>
        </p:nvPicPr>
        <p:blipFill rotWithShape="1">
          <a:blip r:embed="rId3"/>
          <a:srcRect l="23154" b="29444"/>
          <a:stretch/>
        </p:blipFill>
        <p:spPr>
          <a:xfrm>
            <a:off x="0" y="6329747"/>
            <a:ext cx="843730" cy="372711"/>
          </a:xfrm>
          <a:prstGeom prst="rect">
            <a:avLst/>
          </a:prstGeom>
        </p:spPr>
      </p:pic>
      <p:sp>
        <p:nvSpPr>
          <p:cNvPr id="5" name="Text Placeholder 4">
            <a:extLst>
              <a:ext uri="{FF2B5EF4-FFF2-40B4-BE49-F238E27FC236}">
                <a16:creationId xmlns:a16="http://schemas.microsoft.com/office/drawing/2014/main" id="{E94D1A28-1319-476D-B4C7-471860F14D99}"/>
              </a:ext>
            </a:extLst>
          </p:cNvPr>
          <p:cNvSpPr>
            <a:spLocks noGrp="1"/>
          </p:cNvSpPr>
          <p:nvPr>
            <p:ph type="body" sz="quarter" idx="3" hasCustomPrompt="1"/>
          </p:nvPr>
        </p:nvSpPr>
        <p:spPr>
          <a:xfrm>
            <a:off x="1040362" y="330560"/>
            <a:ext cx="4982614" cy="419015"/>
          </a:xfrm>
        </p:spPr>
        <p:txBody>
          <a:bodyPr anchor="b"/>
          <a:lstStyle>
            <a:lvl1pPr marL="0" indent="0">
              <a:buNone/>
              <a:defRPr sz="2400" b="1">
                <a:solidFill>
                  <a:schemeClr val="bg1"/>
                </a:solidFill>
                <a:latin typeface="Aktiv Grotesk" panose="020B0504020202020204" pitchFamily="34" charset="0"/>
                <a:ea typeface="Aktiv Grotesk" panose="020B0504020202020204" pitchFamily="34" charset="0"/>
                <a:cs typeface="Aktiv Grotesk"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Tree>
    <p:extLst>
      <p:ext uri="{BB962C8B-B14F-4D97-AF65-F5344CB8AC3E}">
        <p14:creationId xmlns:p14="http://schemas.microsoft.com/office/powerpoint/2010/main" val="401530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EFE4-36A2-394D-86E0-C472DABE40E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B8CEA59-60C6-9F4D-898F-5D8A934C83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AA9404-2852-B54A-8FB3-D924D778F39F}"/>
              </a:ext>
            </a:extLst>
          </p:cNvPr>
          <p:cNvSpPr>
            <a:spLocks noGrp="1"/>
          </p:cNvSpPr>
          <p:nvPr>
            <p:ph type="dt" sz="half" idx="10"/>
          </p:nvPr>
        </p:nvSpPr>
        <p:spPr/>
        <p:txBody>
          <a:bodyPr/>
          <a:lstStyle/>
          <a:p>
            <a:fld id="{45C9490D-956C-5346-8840-E1D5289F5161}" type="datetimeFigureOut">
              <a:rPr lang="en-US" smtClean="0"/>
              <a:t>12/7/2021</a:t>
            </a:fld>
            <a:endParaRPr lang="en-US"/>
          </a:p>
        </p:txBody>
      </p:sp>
      <p:sp>
        <p:nvSpPr>
          <p:cNvPr id="5" name="Footer Placeholder 4">
            <a:extLst>
              <a:ext uri="{FF2B5EF4-FFF2-40B4-BE49-F238E27FC236}">
                <a16:creationId xmlns:a16="http://schemas.microsoft.com/office/drawing/2014/main" id="{6471A7FA-54D5-1C41-B44C-8AE023663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91942-BE7D-4E44-AB0D-91FF437EFDAB}"/>
              </a:ext>
            </a:extLst>
          </p:cNvPr>
          <p:cNvSpPr>
            <a:spLocks noGrp="1"/>
          </p:cNvSpPr>
          <p:nvPr>
            <p:ph type="sldNum" sz="quarter" idx="12"/>
          </p:nvPr>
        </p:nvSpPr>
        <p:spPr/>
        <p:txBody>
          <a:bodyPr/>
          <a:lstStyle/>
          <a:p>
            <a:fld id="{52A341C7-66D2-4248-B651-E2825FA925F6}" type="slidenum">
              <a:rPr lang="en-US" smtClean="0"/>
              <a:t>‹#›</a:t>
            </a:fld>
            <a:endParaRPr lang="en-US"/>
          </a:p>
        </p:txBody>
      </p:sp>
    </p:spTree>
    <p:extLst>
      <p:ext uri="{BB962C8B-B14F-4D97-AF65-F5344CB8AC3E}">
        <p14:creationId xmlns:p14="http://schemas.microsoft.com/office/powerpoint/2010/main" val="424255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F6668-D111-4944-AFFE-B0871EBBF8B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ADA9C35-A286-8A49-B8D1-4DD9CE3431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0BB21DA-652F-BA4D-A279-6603A180085A}"/>
              </a:ext>
            </a:extLst>
          </p:cNvPr>
          <p:cNvSpPr>
            <a:spLocks noGrp="1"/>
          </p:cNvSpPr>
          <p:nvPr>
            <p:ph type="dt" sz="half" idx="10"/>
          </p:nvPr>
        </p:nvSpPr>
        <p:spPr/>
        <p:txBody>
          <a:bodyPr/>
          <a:lstStyle/>
          <a:p>
            <a:fld id="{45C9490D-956C-5346-8840-E1D5289F5161}" type="datetimeFigureOut">
              <a:rPr lang="en-US" smtClean="0"/>
              <a:t>12/7/2021</a:t>
            </a:fld>
            <a:endParaRPr lang="en-US"/>
          </a:p>
        </p:txBody>
      </p:sp>
      <p:sp>
        <p:nvSpPr>
          <p:cNvPr id="5" name="Footer Placeholder 4">
            <a:extLst>
              <a:ext uri="{FF2B5EF4-FFF2-40B4-BE49-F238E27FC236}">
                <a16:creationId xmlns:a16="http://schemas.microsoft.com/office/drawing/2014/main" id="{DA6BA09F-48AA-5F4C-BDCC-9C2C83A0D2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10119-FD11-9C4F-B5E6-C69D02B114E6}"/>
              </a:ext>
            </a:extLst>
          </p:cNvPr>
          <p:cNvSpPr>
            <a:spLocks noGrp="1"/>
          </p:cNvSpPr>
          <p:nvPr>
            <p:ph type="sldNum" sz="quarter" idx="12"/>
          </p:nvPr>
        </p:nvSpPr>
        <p:spPr/>
        <p:txBody>
          <a:bodyPr/>
          <a:lstStyle/>
          <a:p>
            <a:fld id="{52A341C7-66D2-4248-B651-E2825FA925F6}" type="slidenum">
              <a:rPr lang="en-US" smtClean="0"/>
              <a:t>‹#›</a:t>
            </a:fld>
            <a:endParaRPr lang="en-US"/>
          </a:p>
        </p:txBody>
      </p:sp>
    </p:spTree>
    <p:extLst>
      <p:ext uri="{BB962C8B-B14F-4D97-AF65-F5344CB8AC3E}">
        <p14:creationId xmlns:p14="http://schemas.microsoft.com/office/powerpoint/2010/main" val="306122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D151-6ADB-8045-911D-855D51B636F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EF8F95F-636B-B740-814F-2E0BD02BD79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DC8F42F-105A-5143-94BD-1CBA09AFAF1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78F7FB4-D3DF-B443-884A-C4A524C92831}"/>
              </a:ext>
            </a:extLst>
          </p:cNvPr>
          <p:cNvSpPr>
            <a:spLocks noGrp="1"/>
          </p:cNvSpPr>
          <p:nvPr>
            <p:ph type="dt" sz="half" idx="10"/>
          </p:nvPr>
        </p:nvSpPr>
        <p:spPr/>
        <p:txBody>
          <a:bodyPr/>
          <a:lstStyle/>
          <a:p>
            <a:fld id="{45C9490D-956C-5346-8840-E1D5289F5161}" type="datetimeFigureOut">
              <a:rPr lang="en-US" smtClean="0"/>
              <a:t>12/7/2021</a:t>
            </a:fld>
            <a:endParaRPr lang="en-US"/>
          </a:p>
        </p:txBody>
      </p:sp>
      <p:sp>
        <p:nvSpPr>
          <p:cNvPr id="6" name="Footer Placeholder 5">
            <a:extLst>
              <a:ext uri="{FF2B5EF4-FFF2-40B4-BE49-F238E27FC236}">
                <a16:creationId xmlns:a16="http://schemas.microsoft.com/office/drawing/2014/main" id="{7D3367E0-12AA-3D45-AF86-35A3B55F0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45F2D-1E55-894D-9B9A-27F5E92BB462}"/>
              </a:ext>
            </a:extLst>
          </p:cNvPr>
          <p:cNvSpPr>
            <a:spLocks noGrp="1"/>
          </p:cNvSpPr>
          <p:nvPr>
            <p:ph type="sldNum" sz="quarter" idx="12"/>
          </p:nvPr>
        </p:nvSpPr>
        <p:spPr/>
        <p:txBody>
          <a:bodyPr/>
          <a:lstStyle/>
          <a:p>
            <a:fld id="{52A341C7-66D2-4248-B651-E2825FA925F6}" type="slidenum">
              <a:rPr lang="en-US" smtClean="0"/>
              <a:t>‹#›</a:t>
            </a:fld>
            <a:endParaRPr lang="en-US"/>
          </a:p>
        </p:txBody>
      </p:sp>
    </p:spTree>
    <p:extLst>
      <p:ext uri="{BB962C8B-B14F-4D97-AF65-F5344CB8AC3E}">
        <p14:creationId xmlns:p14="http://schemas.microsoft.com/office/powerpoint/2010/main" val="210434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16C2-34E8-CC47-AE73-8D190D1FB9B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FF12F78-C837-3348-9ACD-9C816259E9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2A45DA5-F8A4-6342-B40C-6BDF64CD7EF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90D7322-B162-AC43-A793-97E0B40B3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C9FF2DD-E0CD-CC41-B748-E9596E88D0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0B2ED26-3664-AE43-A43E-B12D071A0E8E}"/>
              </a:ext>
            </a:extLst>
          </p:cNvPr>
          <p:cNvSpPr>
            <a:spLocks noGrp="1"/>
          </p:cNvSpPr>
          <p:nvPr>
            <p:ph type="dt" sz="half" idx="10"/>
          </p:nvPr>
        </p:nvSpPr>
        <p:spPr/>
        <p:txBody>
          <a:bodyPr/>
          <a:lstStyle/>
          <a:p>
            <a:fld id="{45C9490D-956C-5346-8840-E1D5289F5161}" type="datetimeFigureOut">
              <a:rPr lang="en-US" smtClean="0"/>
              <a:t>12/7/2021</a:t>
            </a:fld>
            <a:endParaRPr lang="en-US"/>
          </a:p>
        </p:txBody>
      </p:sp>
      <p:sp>
        <p:nvSpPr>
          <p:cNvPr id="8" name="Footer Placeholder 7">
            <a:extLst>
              <a:ext uri="{FF2B5EF4-FFF2-40B4-BE49-F238E27FC236}">
                <a16:creationId xmlns:a16="http://schemas.microsoft.com/office/drawing/2014/main" id="{470D9AC0-5856-9C49-A2E5-4F036AE34E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9E1E5D-4845-3847-A0D8-3FEA448E7E58}"/>
              </a:ext>
            </a:extLst>
          </p:cNvPr>
          <p:cNvSpPr>
            <a:spLocks noGrp="1"/>
          </p:cNvSpPr>
          <p:nvPr>
            <p:ph type="sldNum" sz="quarter" idx="12"/>
          </p:nvPr>
        </p:nvSpPr>
        <p:spPr/>
        <p:txBody>
          <a:bodyPr/>
          <a:lstStyle/>
          <a:p>
            <a:fld id="{52A341C7-66D2-4248-B651-E2825FA925F6}" type="slidenum">
              <a:rPr lang="en-US" smtClean="0"/>
              <a:t>‹#›</a:t>
            </a:fld>
            <a:endParaRPr lang="en-US"/>
          </a:p>
        </p:txBody>
      </p:sp>
    </p:spTree>
    <p:extLst>
      <p:ext uri="{BB962C8B-B14F-4D97-AF65-F5344CB8AC3E}">
        <p14:creationId xmlns:p14="http://schemas.microsoft.com/office/powerpoint/2010/main" val="220877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77946-800B-DE4D-B7CB-C1C40ED79D7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28B11B1-4A47-9B4C-9AB1-934FA68E8209}"/>
              </a:ext>
            </a:extLst>
          </p:cNvPr>
          <p:cNvSpPr>
            <a:spLocks noGrp="1"/>
          </p:cNvSpPr>
          <p:nvPr>
            <p:ph type="dt" sz="half" idx="10"/>
          </p:nvPr>
        </p:nvSpPr>
        <p:spPr/>
        <p:txBody>
          <a:bodyPr/>
          <a:lstStyle/>
          <a:p>
            <a:fld id="{45C9490D-956C-5346-8840-E1D5289F5161}" type="datetimeFigureOut">
              <a:rPr lang="en-US" smtClean="0"/>
              <a:t>12/7/2021</a:t>
            </a:fld>
            <a:endParaRPr lang="en-US"/>
          </a:p>
        </p:txBody>
      </p:sp>
      <p:sp>
        <p:nvSpPr>
          <p:cNvPr id="4" name="Footer Placeholder 3">
            <a:extLst>
              <a:ext uri="{FF2B5EF4-FFF2-40B4-BE49-F238E27FC236}">
                <a16:creationId xmlns:a16="http://schemas.microsoft.com/office/drawing/2014/main" id="{B080CA22-ED3C-0444-B591-61A49450BF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5932B-24F0-6B45-BA73-D81F2EE3AF87}"/>
              </a:ext>
            </a:extLst>
          </p:cNvPr>
          <p:cNvSpPr>
            <a:spLocks noGrp="1"/>
          </p:cNvSpPr>
          <p:nvPr>
            <p:ph type="sldNum" sz="quarter" idx="12"/>
          </p:nvPr>
        </p:nvSpPr>
        <p:spPr/>
        <p:txBody>
          <a:bodyPr/>
          <a:lstStyle/>
          <a:p>
            <a:fld id="{52A341C7-66D2-4248-B651-E2825FA925F6}" type="slidenum">
              <a:rPr lang="en-US" smtClean="0"/>
              <a:t>‹#›</a:t>
            </a:fld>
            <a:endParaRPr lang="en-US"/>
          </a:p>
        </p:txBody>
      </p:sp>
    </p:spTree>
    <p:extLst>
      <p:ext uri="{BB962C8B-B14F-4D97-AF65-F5344CB8AC3E}">
        <p14:creationId xmlns:p14="http://schemas.microsoft.com/office/powerpoint/2010/main" val="143384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39E209-BF61-8A4B-AF3C-0D6AD5B79C83}"/>
              </a:ext>
            </a:extLst>
          </p:cNvPr>
          <p:cNvSpPr>
            <a:spLocks noGrp="1"/>
          </p:cNvSpPr>
          <p:nvPr>
            <p:ph type="dt" sz="half" idx="10"/>
          </p:nvPr>
        </p:nvSpPr>
        <p:spPr/>
        <p:txBody>
          <a:bodyPr/>
          <a:lstStyle/>
          <a:p>
            <a:fld id="{45C9490D-956C-5346-8840-E1D5289F5161}" type="datetimeFigureOut">
              <a:rPr lang="en-US" smtClean="0"/>
              <a:t>12/7/2021</a:t>
            </a:fld>
            <a:endParaRPr lang="en-US"/>
          </a:p>
        </p:txBody>
      </p:sp>
      <p:sp>
        <p:nvSpPr>
          <p:cNvPr id="3" name="Footer Placeholder 2">
            <a:extLst>
              <a:ext uri="{FF2B5EF4-FFF2-40B4-BE49-F238E27FC236}">
                <a16:creationId xmlns:a16="http://schemas.microsoft.com/office/drawing/2014/main" id="{393D4D21-8BDE-424A-8F11-F6B3FB2C7C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59147B-1DA0-644D-A15C-9DE85D162B6B}"/>
              </a:ext>
            </a:extLst>
          </p:cNvPr>
          <p:cNvSpPr>
            <a:spLocks noGrp="1"/>
          </p:cNvSpPr>
          <p:nvPr>
            <p:ph type="sldNum" sz="quarter" idx="12"/>
          </p:nvPr>
        </p:nvSpPr>
        <p:spPr/>
        <p:txBody>
          <a:bodyPr/>
          <a:lstStyle/>
          <a:p>
            <a:fld id="{52A341C7-66D2-4248-B651-E2825FA925F6}" type="slidenum">
              <a:rPr lang="en-US" smtClean="0"/>
              <a:t>‹#›</a:t>
            </a:fld>
            <a:endParaRPr lang="en-US"/>
          </a:p>
        </p:txBody>
      </p:sp>
    </p:spTree>
    <p:extLst>
      <p:ext uri="{BB962C8B-B14F-4D97-AF65-F5344CB8AC3E}">
        <p14:creationId xmlns:p14="http://schemas.microsoft.com/office/powerpoint/2010/main" val="131134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C640-9D45-7147-A4BF-B05BE3EBD8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EA43A1E-14D8-724E-B275-41F7B2249F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C8F2155-30F8-3945-991A-0929A227F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312942-6031-7B42-83BA-9BAE4198BAB1}"/>
              </a:ext>
            </a:extLst>
          </p:cNvPr>
          <p:cNvSpPr>
            <a:spLocks noGrp="1"/>
          </p:cNvSpPr>
          <p:nvPr>
            <p:ph type="dt" sz="half" idx="10"/>
          </p:nvPr>
        </p:nvSpPr>
        <p:spPr/>
        <p:txBody>
          <a:bodyPr/>
          <a:lstStyle/>
          <a:p>
            <a:fld id="{45C9490D-956C-5346-8840-E1D5289F5161}" type="datetimeFigureOut">
              <a:rPr lang="en-US" smtClean="0"/>
              <a:t>12/7/2021</a:t>
            </a:fld>
            <a:endParaRPr lang="en-US"/>
          </a:p>
        </p:txBody>
      </p:sp>
      <p:sp>
        <p:nvSpPr>
          <p:cNvPr id="6" name="Footer Placeholder 5">
            <a:extLst>
              <a:ext uri="{FF2B5EF4-FFF2-40B4-BE49-F238E27FC236}">
                <a16:creationId xmlns:a16="http://schemas.microsoft.com/office/drawing/2014/main" id="{105C6EAA-8D0A-2543-B362-0C1A6292CD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05483-906C-1940-9673-76F969FFB368}"/>
              </a:ext>
            </a:extLst>
          </p:cNvPr>
          <p:cNvSpPr>
            <a:spLocks noGrp="1"/>
          </p:cNvSpPr>
          <p:nvPr>
            <p:ph type="sldNum" sz="quarter" idx="12"/>
          </p:nvPr>
        </p:nvSpPr>
        <p:spPr/>
        <p:txBody>
          <a:bodyPr/>
          <a:lstStyle/>
          <a:p>
            <a:fld id="{52A341C7-66D2-4248-B651-E2825FA925F6}" type="slidenum">
              <a:rPr lang="en-US" smtClean="0"/>
              <a:t>‹#›</a:t>
            </a:fld>
            <a:endParaRPr lang="en-US"/>
          </a:p>
        </p:txBody>
      </p:sp>
    </p:spTree>
    <p:extLst>
      <p:ext uri="{BB962C8B-B14F-4D97-AF65-F5344CB8AC3E}">
        <p14:creationId xmlns:p14="http://schemas.microsoft.com/office/powerpoint/2010/main" val="1913004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8028-9DBC-CA47-9F70-079BDD444F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7C14602-93C3-A945-A1F2-E1C3D9525F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39F0A9-3056-9D4C-A075-EF506BBC9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83094F-4D6E-9A47-99EE-2A1D11A6AB2D}"/>
              </a:ext>
            </a:extLst>
          </p:cNvPr>
          <p:cNvSpPr>
            <a:spLocks noGrp="1"/>
          </p:cNvSpPr>
          <p:nvPr>
            <p:ph type="dt" sz="half" idx="10"/>
          </p:nvPr>
        </p:nvSpPr>
        <p:spPr/>
        <p:txBody>
          <a:bodyPr/>
          <a:lstStyle/>
          <a:p>
            <a:fld id="{45C9490D-956C-5346-8840-E1D5289F5161}" type="datetimeFigureOut">
              <a:rPr lang="en-US" smtClean="0"/>
              <a:t>12/7/2021</a:t>
            </a:fld>
            <a:endParaRPr lang="en-US"/>
          </a:p>
        </p:txBody>
      </p:sp>
      <p:sp>
        <p:nvSpPr>
          <p:cNvPr id="6" name="Footer Placeholder 5">
            <a:extLst>
              <a:ext uri="{FF2B5EF4-FFF2-40B4-BE49-F238E27FC236}">
                <a16:creationId xmlns:a16="http://schemas.microsoft.com/office/drawing/2014/main" id="{2EBF30FE-E060-6543-A9B6-A35229959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F55D38-E22B-B447-B3EF-9DF3EC2596C7}"/>
              </a:ext>
            </a:extLst>
          </p:cNvPr>
          <p:cNvSpPr>
            <a:spLocks noGrp="1"/>
          </p:cNvSpPr>
          <p:nvPr>
            <p:ph type="sldNum" sz="quarter" idx="12"/>
          </p:nvPr>
        </p:nvSpPr>
        <p:spPr/>
        <p:txBody>
          <a:bodyPr/>
          <a:lstStyle/>
          <a:p>
            <a:fld id="{52A341C7-66D2-4248-B651-E2825FA925F6}" type="slidenum">
              <a:rPr lang="en-US" smtClean="0"/>
              <a:t>‹#›</a:t>
            </a:fld>
            <a:endParaRPr lang="en-US"/>
          </a:p>
        </p:txBody>
      </p:sp>
    </p:spTree>
    <p:extLst>
      <p:ext uri="{BB962C8B-B14F-4D97-AF65-F5344CB8AC3E}">
        <p14:creationId xmlns:p14="http://schemas.microsoft.com/office/powerpoint/2010/main" val="207069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A0B0C2-31F8-204E-8CA2-FBC6CA7A73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13F7C51-336A-8D40-AA55-62C3D60F00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6B37F2-9A9F-7245-8894-938E42EAFA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9490D-956C-5346-8840-E1D5289F5161}" type="datetimeFigureOut">
              <a:rPr lang="en-US" smtClean="0"/>
              <a:t>12/7/2021</a:t>
            </a:fld>
            <a:endParaRPr lang="en-US"/>
          </a:p>
        </p:txBody>
      </p:sp>
      <p:sp>
        <p:nvSpPr>
          <p:cNvPr id="5" name="Footer Placeholder 4">
            <a:extLst>
              <a:ext uri="{FF2B5EF4-FFF2-40B4-BE49-F238E27FC236}">
                <a16:creationId xmlns:a16="http://schemas.microsoft.com/office/drawing/2014/main" id="{8B0194F3-4CCE-8247-AB99-C0335ECF7D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974747-D7E5-4148-A947-5D8BE7BD8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341C7-66D2-4248-B651-E2825FA925F6}" type="slidenum">
              <a:rPr lang="en-US" smtClean="0"/>
              <a:t>‹#›</a:t>
            </a:fld>
            <a:endParaRPr lang="en-US"/>
          </a:p>
        </p:txBody>
      </p:sp>
    </p:spTree>
    <p:extLst>
      <p:ext uri="{BB962C8B-B14F-4D97-AF65-F5344CB8AC3E}">
        <p14:creationId xmlns:p14="http://schemas.microsoft.com/office/powerpoint/2010/main" val="1743166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epurl.com/hfdvaX" TargetMode="External"/><Relationship Id="rId3" Type="http://schemas.openxmlformats.org/officeDocument/2006/relationships/slideLayout" Target="../slideLayouts/slideLayout2.xml"/><Relationship Id="rId7" Type="http://schemas.openxmlformats.org/officeDocument/2006/relationships/hyperlink" Target="https://www.bbacerts.co.uk/webinars/"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9D79E1-A425-224D-BC7C-12EA1FD00BD2}"/>
              </a:ext>
            </a:extLst>
          </p:cNvPr>
          <p:cNvSpPr/>
          <p:nvPr/>
        </p:nvSpPr>
        <p:spPr>
          <a:xfrm>
            <a:off x="-1" y="-1"/>
            <a:ext cx="12304643" cy="6987209"/>
          </a:xfrm>
          <a:prstGeom prst="rect">
            <a:avLst/>
          </a:prstGeom>
          <a:solidFill>
            <a:srgbClr val="15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2836D39-6E52-9349-A79D-0B1208F02169}"/>
              </a:ext>
            </a:extLst>
          </p:cNvPr>
          <p:cNvSpPr txBox="1"/>
          <p:nvPr/>
        </p:nvSpPr>
        <p:spPr>
          <a:xfrm>
            <a:off x="3761822" y="5569165"/>
            <a:ext cx="5719678" cy="461665"/>
          </a:xfrm>
          <a:prstGeom prst="rect">
            <a:avLst/>
          </a:prstGeom>
          <a:noFill/>
        </p:spPr>
        <p:txBody>
          <a:bodyPr wrap="square" rtlCol="0">
            <a:spAutoFit/>
          </a:bodyPr>
          <a:lstStyle/>
          <a:p>
            <a:r>
              <a:rPr lang="en-US" sz="24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8</a:t>
            </a:r>
            <a:r>
              <a:rPr lang="en-US" sz="2400" baseline="300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th</a:t>
            </a:r>
            <a:r>
              <a:rPr lang="en-US" sz="24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 December 2021</a:t>
            </a:r>
          </a:p>
        </p:txBody>
      </p:sp>
      <p:sp>
        <p:nvSpPr>
          <p:cNvPr id="7" name="Rectangle 6">
            <a:extLst>
              <a:ext uri="{FF2B5EF4-FFF2-40B4-BE49-F238E27FC236}">
                <a16:creationId xmlns:a16="http://schemas.microsoft.com/office/drawing/2014/main" id="{DCC0C084-CC0A-3A41-9AF0-C2BC6EA532AC}"/>
              </a:ext>
            </a:extLst>
          </p:cNvPr>
          <p:cNvSpPr/>
          <p:nvPr/>
        </p:nvSpPr>
        <p:spPr>
          <a:xfrm>
            <a:off x="-1" y="1"/>
            <a:ext cx="2402959" cy="69872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FDAA8FC-2351-CA40-850F-D11E8E86A46C}"/>
              </a:ext>
            </a:extLst>
          </p:cNvPr>
          <p:cNvPicPr>
            <a:picLocks noChangeAspect="1"/>
          </p:cNvPicPr>
          <p:nvPr/>
        </p:nvPicPr>
        <p:blipFill>
          <a:blip r:embed="rId3"/>
          <a:stretch>
            <a:fillRect/>
          </a:stretch>
        </p:blipFill>
        <p:spPr>
          <a:xfrm>
            <a:off x="124051" y="5020806"/>
            <a:ext cx="1991831" cy="1106573"/>
          </a:xfrm>
          <a:prstGeom prst="rect">
            <a:avLst/>
          </a:prstGeom>
        </p:spPr>
      </p:pic>
      <p:sp>
        <p:nvSpPr>
          <p:cNvPr id="9" name="Rectangle 8">
            <a:extLst>
              <a:ext uri="{FF2B5EF4-FFF2-40B4-BE49-F238E27FC236}">
                <a16:creationId xmlns:a16="http://schemas.microsoft.com/office/drawing/2014/main" id="{8B6CECC9-4A0E-D842-A621-B3190D76DF9B}"/>
              </a:ext>
            </a:extLst>
          </p:cNvPr>
          <p:cNvSpPr/>
          <p:nvPr/>
        </p:nvSpPr>
        <p:spPr>
          <a:xfrm>
            <a:off x="1" y="-2"/>
            <a:ext cx="2402958" cy="41573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B2A8BB8-226A-444F-808C-48DCD9F1D61B}"/>
              </a:ext>
            </a:extLst>
          </p:cNvPr>
          <p:cNvSpPr txBox="1"/>
          <p:nvPr/>
        </p:nvSpPr>
        <p:spPr>
          <a:xfrm>
            <a:off x="3707657" y="1379492"/>
            <a:ext cx="6995341" cy="1200329"/>
          </a:xfrm>
          <a:prstGeom prst="rect">
            <a:avLst/>
          </a:prstGeom>
          <a:noFill/>
        </p:spPr>
        <p:txBody>
          <a:bodyPr wrap="square" rtlCol="0">
            <a:spAutoFit/>
          </a:bodyPr>
          <a:lstStyle/>
          <a:p>
            <a:r>
              <a:rPr lang="en-US" sz="36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BS EN 1090: Everything You Need to Know to Remain Compliant</a:t>
            </a:r>
            <a:endParaRPr lang="en-US" sz="28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10" name="TextBox 9">
            <a:extLst>
              <a:ext uri="{FF2B5EF4-FFF2-40B4-BE49-F238E27FC236}">
                <a16:creationId xmlns:a16="http://schemas.microsoft.com/office/drawing/2014/main" id="{4B48C29E-A4EA-4938-89AB-099301632286}"/>
              </a:ext>
            </a:extLst>
          </p:cNvPr>
          <p:cNvSpPr txBox="1"/>
          <p:nvPr/>
        </p:nvSpPr>
        <p:spPr>
          <a:xfrm>
            <a:off x="3707657" y="4156237"/>
            <a:ext cx="7292285" cy="923330"/>
          </a:xfrm>
          <a:prstGeom prst="rect">
            <a:avLst/>
          </a:prstGeom>
          <a:noFill/>
        </p:spPr>
        <p:txBody>
          <a:bodyPr wrap="square" rtlCol="0">
            <a:spAutoFit/>
          </a:bodyPr>
          <a:lstStyle/>
          <a:p>
            <a:r>
              <a:rPr lang="en-US"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Peter Sumpton – Marketing Consultant (Host)</a:t>
            </a:r>
          </a:p>
          <a:p>
            <a:endParaRPr lang="en-US"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endParaRPr>
          </a:p>
          <a:p>
            <a:r>
              <a:rPr lang="en-US"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Manochehr Salek, BSc, CEng, MIMechE - BBA Technical Assessor (Presenter)</a:t>
            </a:r>
          </a:p>
        </p:txBody>
      </p:sp>
    </p:spTree>
    <p:extLst>
      <p:ext uri="{BB962C8B-B14F-4D97-AF65-F5344CB8AC3E}">
        <p14:creationId xmlns:p14="http://schemas.microsoft.com/office/powerpoint/2010/main" val="42575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99B9D6-98CA-450F-930E-B5700C7D7C39}"/>
              </a:ext>
            </a:extLst>
          </p:cNvPr>
          <p:cNvSpPr>
            <a:spLocks noGrp="1"/>
          </p:cNvSpPr>
          <p:nvPr>
            <p:ph type="body" sz="quarter" idx="3"/>
          </p:nvPr>
        </p:nvSpPr>
        <p:spPr>
          <a:xfrm>
            <a:off x="393699" y="230317"/>
            <a:ext cx="8778010" cy="419015"/>
          </a:xfrm>
        </p:spPr>
        <p:txBody>
          <a:bodyPr>
            <a:normAutofit lnSpcReduction="10000"/>
          </a:bodyPr>
          <a:lstStyle/>
          <a:p>
            <a:r>
              <a:rPr lang="en-GB" dirty="0"/>
              <a:t>What is the designated 1090 standard (BS EN 1090)?</a:t>
            </a:r>
          </a:p>
        </p:txBody>
      </p:sp>
      <p:sp>
        <p:nvSpPr>
          <p:cNvPr id="7" name="Rectangle 17">
            <a:extLst>
              <a:ext uri="{FF2B5EF4-FFF2-40B4-BE49-F238E27FC236}">
                <a16:creationId xmlns:a16="http://schemas.microsoft.com/office/drawing/2014/main" id="{83490826-FE23-4DE1-BB83-E9D78D2A8563}"/>
              </a:ext>
            </a:extLst>
          </p:cNvPr>
          <p:cNvSpPr>
            <a:spLocks noChangeArrowheads="1"/>
          </p:cNvSpPr>
          <p:nvPr/>
        </p:nvSpPr>
        <p:spPr bwMode="auto">
          <a:xfrm>
            <a:off x="0" y="6273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18">
            <a:extLst>
              <a:ext uri="{FF2B5EF4-FFF2-40B4-BE49-F238E27FC236}">
                <a16:creationId xmlns:a16="http://schemas.microsoft.com/office/drawing/2014/main" id="{6169F478-23D1-4C74-9DBE-2864B9680FD4}"/>
              </a:ext>
            </a:extLst>
          </p:cNvPr>
          <p:cNvSpPr>
            <a:spLocks noChangeArrowheads="1"/>
          </p:cNvSpPr>
          <p:nvPr/>
        </p:nvSpPr>
        <p:spPr bwMode="auto">
          <a:xfrm>
            <a:off x="0" y="888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9">
            <a:extLst>
              <a:ext uri="{FF2B5EF4-FFF2-40B4-BE49-F238E27FC236}">
                <a16:creationId xmlns:a16="http://schemas.microsoft.com/office/drawing/2014/main" id="{2C67088D-E595-4C4F-82C5-892F204153AB}"/>
              </a:ext>
            </a:extLst>
          </p:cNvPr>
          <p:cNvSpPr>
            <a:spLocks noChangeArrowheads="1"/>
          </p:cNvSpPr>
          <p:nvPr/>
        </p:nvSpPr>
        <p:spPr bwMode="auto">
          <a:xfrm>
            <a:off x="0" y="11029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0">
            <a:extLst>
              <a:ext uri="{FF2B5EF4-FFF2-40B4-BE49-F238E27FC236}">
                <a16:creationId xmlns:a16="http://schemas.microsoft.com/office/drawing/2014/main" id="{99E09EEB-4BAD-4570-96F9-5D65A8D8B63D}"/>
              </a:ext>
            </a:extLst>
          </p:cNvPr>
          <p:cNvSpPr>
            <a:spLocks noChangeArrowheads="1"/>
          </p:cNvSpPr>
          <p:nvPr/>
        </p:nvSpPr>
        <p:spPr bwMode="auto">
          <a:xfrm>
            <a:off x="0" y="13195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1">
            <a:extLst>
              <a:ext uri="{FF2B5EF4-FFF2-40B4-BE49-F238E27FC236}">
                <a16:creationId xmlns:a16="http://schemas.microsoft.com/office/drawing/2014/main" id="{9645E908-32AB-448E-A92C-E7FC9884E771}"/>
              </a:ext>
            </a:extLst>
          </p:cNvPr>
          <p:cNvSpPr>
            <a:spLocks noChangeArrowheads="1"/>
          </p:cNvSpPr>
          <p:nvPr/>
        </p:nvSpPr>
        <p:spPr bwMode="auto">
          <a:xfrm>
            <a:off x="0" y="1490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22">
            <a:extLst>
              <a:ext uri="{FF2B5EF4-FFF2-40B4-BE49-F238E27FC236}">
                <a16:creationId xmlns:a16="http://schemas.microsoft.com/office/drawing/2014/main" id="{85A2B282-253B-4640-A735-D1337BDC999B}"/>
              </a:ext>
            </a:extLst>
          </p:cNvPr>
          <p:cNvSpPr>
            <a:spLocks noChangeArrowheads="1"/>
          </p:cNvSpPr>
          <p:nvPr/>
        </p:nvSpPr>
        <p:spPr bwMode="auto">
          <a:xfrm>
            <a:off x="0" y="1617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3">
            <a:extLst>
              <a:ext uri="{FF2B5EF4-FFF2-40B4-BE49-F238E27FC236}">
                <a16:creationId xmlns:a16="http://schemas.microsoft.com/office/drawing/2014/main" id="{3854EEC8-A730-4069-B734-BF99237DA40B}"/>
              </a:ext>
            </a:extLst>
          </p:cNvPr>
          <p:cNvSpPr>
            <a:spLocks noChangeArrowheads="1"/>
          </p:cNvSpPr>
          <p:nvPr/>
        </p:nvSpPr>
        <p:spPr bwMode="auto">
          <a:xfrm>
            <a:off x="0" y="17411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4">
            <a:extLst>
              <a:ext uri="{FF2B5EF4-FFF2-40B4-BE49-F238E27FC236}">
                <a16:creationId xmlns:a16="http://schemas.microsoft.com/office/drawing/2014/main" id="{3899D3B2-36BB-4B13-B616-AECAFC3E0221}"/>
              </a:ext>
            </a:extLst>
          </p:cNvPr>
          <p:cNvSpPr>
            <a:spLocks noChangeArrowheads="1"/>
          </p:cNvSpPr>
          <p:nvPr/>
        </p:nvSpPr>
        <p:spPr bwMode="auto">
          <a:xfrm>
            <a:off x="0" y="1907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5">
            <a:extLst>
              <a:ext uri="{FF2B5EF4-FFF2-40B4-BE49-F238E27FC236}">
                <a16:creationId xmlns:a16="http://schemas.microsoft.com/office/drawing/2014/main" id="{9C70C7F1-333A-4354-B93F-DADBBB5D5FF0}"/>
              </a:ext>
            </a:extLst>
          </p:cNvPr>
          <p:cNvSpPr>
            <a:spLocks noChangeArrowheads="1"/>
          </p:cNvSpPr>
          <p:nvPr/>
        </p:nvSpPr>
        <p:spPr bwMode="auto">
          <a:xfrm>
            <a:off x="0" y="2085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507525F2-1C7F-4DE3-8F44-FA8DF4B400B6}"/>
              </a:ext>
            </a:extLst>
          </p:cNvPr>
          <p:cNvSpPr txBox="1"/>
          <p:nvPr/>
        </p:nvSpPr>
        <p:spPr>
          <a:xfrm>
            <a:off x="849832" y="2720582"/>
            <a:ext cx="7303568" cy="3043847"/>
          </a:xfrm>
          <a:prstGeom prst="rect">
            <a:avLst/>
          </a:prstGeom>
          <a:noFill/>
        </p:spPr>
        <p:txBody>
          <a:bodyPr wrap="square">
            <a:spAutoFit/>
          </a:bodyPr>
          <a:lstStyle/>
          <a:p>
            <a:pPr marL="285750" lvl="0" indent="-285750">
              <a:lnSpc>
                <a:spcPct val="107000"/>
              </a:lnSpc>
              <a:buFont typeface="Arial" panose="020B0604020202020204" pitchFamily="34" charset="0"/>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Part 1 of this standard (BS EN 1090-1) relates to Requirements for conformity assessment of structural components.</a:t>
            </a:r>
          </a:p>
          <a:p>
            <a:pPr marL="285750" lvl="0" indent="-285750">
              <a:lnSpc>
                <a:spcPct val="107000"/>
              </a:lnSpc>
              <a:buFont typeface="Arial" panose="020B0604020202020204" pitchFamily="34" charset="0"/>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Part 2 of this standard (BS EN 1090-2) relates to Execution of steel and aluminium structures, technical requirements for steel structures.</a:t>
            </a:r>
          </a:p>
          <a:p>
            <a:pPr marL="285750" lvl="0" indent="-285750">
              <a:lnSpc>
                <a:spcPct val="107000"/>
              </a:lnSpc>
              <a:buFont typeface="Arial" panose="020B0604020202020204" pitchFamily="34" charset="0"/>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Part 3 of this standard (BS EN 1090-3) relates to Execution of steel and aluminium structures, technical requirements for aluminium structures.</a:t>
            </a:r>
          </a:p>
          <a:p>
            <a:pPr marL="285750" lvl="0" indent="-285750">
              <a:lnSpc>
                <a:spcPct val="107000"/>
              </a:lnSpc>
              <a:buFont typeface="Arial" panose="020B0604020202020204" pitchFamily="34" charset="0"/>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Compliance with BS EN 1090 is a mandatory requirement and legal obligation as per Construction Products Regulations (CPR).</a:t>
            </a:r>
          </a:p>
        </p:txBody>
      </p:sp>
      <p:sp>
        <p:nvSpPr>
          <p:cNvPr id="2" name="TextBox 1">
            <a:extLst>
              <a:ext uri="{FF2B5EF4-FFF2-40B4-BE49-F238E27FC236}">
                <a16:creationId xmlns:a16="http://schemas.microsoft.com/office/drawing/2014/main" id="{E1A87503-095C-44F1-ADBF-1190DD57064A}"/>
              </a:ext>
            </a:extLst>
          </p:cNvPr>
          <p:cNvSpPr txBox="1"/>
          <p:nvPr/>
        </p:nvSpPr>
        <p:spPr>
          <a:xfrm>
            <a:off x="609600" y="1209675"/>
            <a:ext cx="10239375" cy="1015663"/>
          </a:xfrm>
          <a:prstGeom prst="rect">
            <a:avLst/>
          </a:prstGeom>
          <a:noFill/>
        </p:spPr>
        <p:txBody>
          <a:bodyPr wrap="square" rtlCol="0">
            <a:spAutoFit/>
          </a:bodyPr>
          <a:lstStyle/>
          <a:p>
            <a:r>
              <a:rPr lang="en-GB" sz="2000" dirty="0">
                <a:solidFill>
                  <a:srgbClr val="153F8F"/>
                </a:solidFill>
                <a:effectLst/>
                <a:latin typeface="Aktiv Grotesk" panose="020B0504020202020204" pitchFamily="34" charset="0"/>
                <a:ea typeface="Aktiv Grotesk" panose="020B0504020202020204" pitchFamily="34" charset="0"/>
                <a:cs typeface="Aktiv Grotesk" panose="020B0504020202020204" pitchFamily="34" charset="0"/>
              </a:rPr>
              <a:t>BS EN 1090 is the harmonised European Norm / standard (</a:t>
            </a:r>
            <a:r>
              <a:rPr lang="en-GB" sz="2000" dirty="0" err="1">
                <a:solidFill>
                  <a:srgbClr val="153F8F"/>
                </a:solidFill>
                <a:effectLst/>
                <a:latin typeface="Aktiv Grotesk" panose="020B0504020202020204" pitchFamily="34" charset="0"/>
                <a:ea typeface="Aktiv Grotesk" panose="020B0504020202020204" pitchFamily="34" charset="0"/>
                <a:cs typeface="Aktiv Grotesk" panose="020B0504020202020204" pitchFamily="34" charset="0"/>
              </a:rPr>
              <a:t>hEN</a:t>
            </a:r>
            <a:r>
              <a:rPr lang="en-GB" sz="2000" dirty="0">
                <a:solidFill>
                  <a:srgbClr val="153F8F"/>
                </a:solidFill>
                <a:effectLst/>
                <a:latin typeface="Aktiv Grotesk" panose="020B0504020202020204" pitchFamily="34" charset="0"/>
                <a:ea typeface="Aktiv Grotesk" panose="020B0504020202020204" pitchFamily="34" charset="0"/>
                <a:cs typeface="Aktiv Grotesk" panose="020B0504020202020204" pitchFamily="34" charset="0"/>
              </a:rPr>
              <a:t>) that covers the steel and aluminium structures and will be referred to as the designated standard since UK has left the EU.</a:t>
            </a:r>
          </a:p>
        </p:txBody>
      </p:sp>
      <p:pic>
        <p:nvPicPr>
          <p:cNvPr id="5" name="Picture 4" descr="A close-up of a roller coaster&#10;&#10;Description automatically generated with medium confidence">
            <a:extLst>
              <a:ext uri="{FF2B5EF4-FFF2-40B4-BE49-F238E27FC236}">
                <a16:creationId xmlns:a16="http://schemas.microsoft.com/office/drawing/2014/main" id="{7F2F0451-E174-47EF-AAEE-435A683C8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716902" y="3463587"/>
            <a:ext cx="4475097" cy="3394413"/>
          </a:xfrm>
          <a:prstGeom prst="rect">
            <a:avLst/>
          </a:prstGeom>
        </p:spPr>
      </p:pic>
    </p:spTree>
    <p:extLst>
      <p:ext uri="{BB962C8B-B14F-4D97-AF65-F5344CB8AC3E}">
        <p14:creationId xmlns:p14="http://schemas.microsoft.com/office/powerpoint/2010/main" val="185680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99B9D6-98CA-450F-930E-B5700C7D7C39}"/>
              </a:ext>
            </a:extLst>
          </p:cNvPr>
          <p:cNvSpPr>
            <a:spLocks noGrp="1"/>
          </p:cNvSpPr>
          <p:nvPr>
            <p:ph type="body" sz="quarter" idx="3"/>
          </p:nvPr>
        </p:nvSpPr>
        <p:spPr>
          <a:xfrm>
            <a:off x="393699" y="230317"/>
            <a:ext cx="8981210" cy="419015"/>
          </a:xfrm>
        </p:spPr>
        <p:txBody>
          <a:bodyPr>
            <a:normAutofit lnSpcReduction="10000"/>
          </a:bodyPr>
          <a:lstStyle/>
          <a:p>
            <a:r>
              <a:rPr lang="en-GB" dirty="0"/>
              <a:t>What products are covered by this standard?</a:t>
            </a:r>
          </a:p>
        </p:txBody>
      </p:sp>
      <p:sp>
        <p:nvSpPr>
          <p:cNvPr id="7" name="Rectangle 17">
            <a:extLst>
              <a:ext uri="{FF2B5EF4-FFF2-40B4-BE49-F238E27FC236}">
                <a16:creationId xmlns:a16="http://schemas.microsoft.com/office/drawing/2014/main" id="{83490826-FE23-4DE1-BB83-E9D78D2A8563}"/>
              </a:ext>
            </a:extLst>
          </p:cNvPr>
          <p:cNvSpPr>
            <a:spLocks noChangeArrowheads="1"/>
          </p:cNvSpPr>
          <p:nvPr/>
        </p:nvSpPr>
        <p:spPr bwMode="auto">
          <a:xfrm>
            <a:off x="0" y="6273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18">
            <a:extLst>
              <a:ext uri="{FF2B5EF4-FFF2-40B4-BE49-F238E27FC236}">
                <a16:creationId xmlns:a16="http://schemas.microsoft.com/office/drawing/2014/main" id="{6169F478-23D1-4C74-9DBE-2864B9680FD4}"/>
              </a:ext>
            </a:extLst>
          </p:cNvPr>
          <p:cNvSpPr>
            <a:spLocks noChangeArrowheads="1"/>
          </p:cNvSpPr>
          <p:nvPr/>
        </p:nvSpPr>
        <p:spPr bwMode="auto">
          <a:xfrm>
            <a:off x="0" y="888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9">
            <a:extLst>
              <a:ext uri="{FF2B5EF4-FFF2-40B4-BE49-F238E27FC236}">
                <a16:creationId xmlns:a16="http://schemas.microsoft.com/office/drawing/2014/main" id="{2C67088D-E595-4C4F-82C5-892F204153AB}"/>
              </a:ext>
            </a:extLst>
          </p:cNvPr>
          <p:cNvSpPr>
            <a:spLocks noChangeArrowheads="1"/>
          </p:cNvSpPr>
          <p:nvPr/>
        </p:nvSpPr>
        <p:spPr bwMode="auto">
          <a:xfrm>
            <a:off x="0" y="11029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0">
            <a:extLst>
              <a:ext uri="{FF2B5EF4-FFF2-40B4-BE49-F238E27FC236}">
                <a16:creationId xmlns:a16="http://schemas.microsoft.com/office/drawing/2014/main" id="{99E09EEB-4BAD-4570-96F9-5D65A8D8B63D}"/>
              </a:ext>
            </a:extLst>
          </p:cNvPr>
          <p:cNvSpPr>
            <a:spLocks noChangeArrowheads="1"/>
          </p:cNvSpPr>
          <p:nvPr/>
        </p:nvSpPr>
        <p:spPr bwMode="auto">
          <a:xfrm>
            <a:off x="0" y="13195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1">
            <a:extLst>
              <a:ext uri="{FF2B5EF4-FFF2-40B4-BE49-F238E27FC236}">
                <a16:creationId xmlns:a16="http://schemas.microsoft.com/office/drawing/2014/main" id="{9645E908-32AB-448E-A92C-E7FC9884E771}"/>
              </a:ext>
            </a:extLst>
          </p:cNvPr>
          <p:cNvSpPr>
            <a:spLocks noChangeArrowheads="1"/>
          </p:cNvSpPr>
          <p:nvPr/>
        </p:nvSpPr>
        <p:spPr bwMode="auto">
          <a:xfrm>
            <a:off x="0" y="1490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22">
            <a:extLst>
              <a:ext uri="{FF2B5EF4-FFF2-40B4-BE49-F238E27FC236}">
                <a16:creationId xmlns:a16="http://schemas.microsoft.com/office/drawing/2014/main" id="{85A2B282-253B-4640-A735-D1337BDC999B}"/>
              </a:ext>
            </a:extLst>
          </p:cNvPr>
          <p:cNvSpPr>
            <a:spLocks noChangeArrowheads="1"/>
          </p:cNvSpPr>
          <p:nvPr/>
        </p:nvSpPr>
        <p:spPr bwMode="auto">
          <a:xfrm>
            <a:off x="0" y="1617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3">
            <a:extLst>
              <a:ext uri="{FF2B5EF4-FFF2-40B4-BE49-F238E27FC236}">
                <a16:creationId xmlns:a16="http://schemas.microsoft.com/office/drawing/2014/main" id="{3854EEC8-A730-4069-B734-BF99237DA40B}"/>
              </a:ext>
            </a:extLst>
          </p:cNvPr>
          <p:cNvSpPr>
            <a:spLocks noChangeArrowheads="1"/>
          </p:cNvSpPr>
          <p:nvPr/>
        </p:nvSpPr>
        <p:spPr bwMode="auto">
          <a:xfrm>
            <a:off x="0" y="17411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4">
            <a:extLst>
              <a:ext uri="{FF2B5EF4-FFF2-40B4-BE49-F238E27FC236}">
                <a16:creationId xmlns:a16="http://schemas.microsoft.com/office/drawing/2014/main" id="{3899D3B2-36BB-4B13-B616-AECAFC3E0221}"/>
              </a:ext>
            </a:extLst>
          </p:cNvPr>
          <p:cNvSpPr>
            <a:spLocks noChangeArrowheads="1"/>
          </p:cNvSpPr>
          <p:nvPr/>
        </p:nvSpPr>
        <p:spPr bwMode="auto">
          <a:xfrm>
            <a:off x="0" y="1907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5">
            <a:extLst>
              <a:ext uri="{FF2B5EF4-FFF2-40B4-BE49-F238E27FC236}">
                <a16:creationId xmlns:a16="http://schemas.microsoft.com/office/drawing/2014/main" id="{9C70C7F1-333A-4354-B93F-DADBBB5D5FF0}"/>
              </a:ext>
            </a:extLst>
          </p:cNvPr>
          <p:cNvSpPr>
            <a:spLocks noChangeArrowheads="1"/>
          </p:cNvSpPr>
          <p:nvPr/>
        </p:nvSpPr>
        <p:spPr bwMode="auto">
          <a:xfrm>
            <a:off x="0" y="2085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E1A87503-095C-44F1-ADBF-1190DD57064A}"/>
              </a:ext>
            </a:extLst>
          </p:cNvPr>
          <p:cNvSpPr txBox="1"/>
          <p:nvPr/>
        </p:nvSpPr>
        <p:spPr>
          <a:xfrm>
            <a:off x="609600" y="1209675"/>
            <a:ext cx="10239375" cy="707886"/>
          </a:xfrm>
          <a:prstGeom prst="rect">
            <a:avLst/>
          </a:prstGeom>
          <a:noFill/>
        </p:spPr>
        <p:txBody>
          <a:bodyPr wrap="square" rtlCol="0">
            <a:spAutoFit/>
          </a:bodyPr>
          <a:lstStyle/>
          <a:p>
            <a:r>
              <a:rPr lang="en-GB" sz="2000" dirty="0">
                <a:solidFill>
                  <a:srgbClr val="153F8F"/>
                </a:solidFill>
                <a:effectLst/>
                <a:latin typeface="Aktiv Grotesk" panose="020B0504020202020204" pitchFamily="34" charset="0"/>
                <a:ea typeface="Aktiv Grotesk" panose="020B0504020202020204" pitchFamily="34" charset="0"/>
                <a:cs typeface="Aktiv Grotesk" panose="020B0504020202020204" pitchFamily="34" charset="0"/>
              </a:rPr>
              <a:t>Basically, any structural kit or component made </a:t>
            </a:r>
            <a:r>
              <a:rPr lang="en-GB" sz="2000" b="1" dirty="0">
                <a:solidFill>
                  <a:srgbClr val="153F8F"/>
                </a:solidFill>
                <a:effectLst/>
                <a:latin typeface="Aktiv Grotesk" panose="020B0504020202020204" pitchFamily="34" charset="0"/>
                <a:ea typeface="Aktiv Grotesk" panose="020B0504020202020204" pitchFamily="34" charset="0"/>
                <a:cs typeface="Aktiv Grotesk" panose="020B0504020202020204" pitchFamily="34" charset="0"/>
              </a:rPr>
              <a:t>from steel or aluminium which is load bearing and permanent</a:t>
            </a:r>
            <a:r>
              <a:rPr lang="en-GB" sz="2000" dirty="0">
                <a:solidFill>
                  <a:srgbClr val="153F8F"/>
                </a:solidFill>
                <a:effectLst/>
                <a:latin typeface="Aktiv Grotesk" panose="020B0504020202020204" pitchFamily="34" charset="0"/>
                <a:ea typeface="Aktiv Grotesk" panose="020B0504020202020204" pitchFamily="34" charset="0"/>
                <a:cs typeface="Aktiv Grotesk" panose="020B0504020202020204" pitchFamily="34" charset="0"/>
              </a:rPr>
              <a:t>, for example and not limited to:</a:t>
            </a:r>
          </a:p>
        </p:txBody>
      </p:sp>
      <p:pic>
        <p:nvPicPr>
          <p:cNvPr id="6" name="Picture 5">
            <a:extLst>
              <a:ext uri="{FF2B5EF4-FFF2-40B4-BE49-F238E27FC236}">
                <a16:creationId xmlns:a16="http://schemas.microsoft.com/office/drawing/2014/main" id="{7E1357B9-E35B-42E2-BC1E-41E39B05B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9083" y="3119983"/>
            <a:ext cx="3956717" cy="2528342"/>
          </a:xfrm>
          <a:prstGeom prst="rect">
            <a:avLst/>
          </a:prstGeom>
        </p:spPr>
      </p:pic>
      <p:sp>
        <p:nvSpPr>
          <p:cNvPr id="16" name="TextBox 15">
            <a:extLst>
              <a:ext uri="{FF2B5EF4-FFF2-40B4-BE49-F238E27FC236}">
                <a16:creationId xmlns:a16="http://schemas.microsoft.com/office/drawing/2014/main" id="{507525F2-1C7F-4DE3-8F44-FA8DF4B400B6}"/>
              </a:ext>
            </a:extLst>
          </p:cNvPr>
          <p:cNvSpPr txBox="1"/>
          <p:nvPr/>
        </p:nvSpPr>
        <p:spPr>
          <a:xfrm>
            <a:off x="1135557" y="2161083"/>
            <a:ext cx="7217868" cy="4604787"/>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Structural frames for use in buildings including:</a:t>
            </a:r>
          </a:p>
          <a:p>
            <a:pPr marL="742950" lvl="1" indent="-285750">
              <a:lnSpc>
                <a:spcPct val="107000"/>
              </a:lnSpc>
              <a:buFont typeface="Arial" panose="020B0604020202020204" pitchFamily="34" charset="0"/>
              <a:buChar char="•"/>
            </a:pPr>
            <a:r>
              <a:rPr lang="en-GB" sz="1600" dirty="0">
                <a:latin typeface="Aktiv Grotesk" panose="020B0504020202020204" pitchFamily="34" charset="0"/>
                <a:ea typeface="Aktiv Grotesk" panose="020B0504020202020204" pitchFamily="34" charset="0"/>
                <a:cs typeface="Aktiv Grotesk" panose="020B0504020202020204" pitchFamily="34" charset="0"/>
              </a:rPr>
              <a:t>A</a:t>
            </a: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gricultural sheds</a:t>
            </a:r>
          </a:p>
          <a:p>
            <a:pPr marL="742950" lvl="1" indent="-285750">
              <a:lnSpc>
                <a:spcPct val="107000"/>
              </a:lnSpc>
              <a:buFont typeface="Arial" panose="020B0604020202020204" pitchFamily="34" charset="0"/>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Portal frames for warehouse, industrial sheds etc</a:t>
            </a:r>
          </a:p>
          <a:p>
            <a:pPr marL="742950" lvl="1" indent="-285750">
              <a:lnSpc>
                <a:spcPct val="107000"/>
              </a:lnSpc>
              <a:buFont typeface="Arial" panose="020B0604020202020204" pitchFamily="34" charset="0"/>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Frames for buildings (including dwellings; offices, commercial, hospitals, education, recreational buildings etc)</a:t>
            </a:r>
          </a:p>
          <a:p>
            <a:pPr marL="742950" lvl="1" indent="-285750">
              <a:lnSpc>
                <a:spcPct val="107000"/>
              </a:lnSpc>
              <a:buFont typeface="Arial" panose="020B0604020202020204" pitchFamily="34" charset="0"/>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Sheds</a:t>
            </a:r>
          </a:p>
          <a:p>
            <a:pPr marL="342900" lvl="0" indent="-342900">
              <a:lnSpc>
                <a:spcPct val="107000"/>
              </a:lnSpc>
              <a:buFont typeface="Symbol" panose="05050102010706020507" pitchFamily="18" charset="2"/>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Staircases, balconies, canopies, structural fences.</a:t>
            </a:r>
          </a:p>
          <a:p>
            <a:pPr marL="342900" lvl="0" indent="-342900">
              <a:lnSpc>
                <a:spcPct val="107000"/>
              </a:lnSpc>
              <a:spcAft>
                <a:spcPts val="800"/>
              </a:spcAft>
              <a:buFont typeface="Symbol" panose="05050102010706020507" pitchFamily="18" charset="2"/>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Fire escapes, ladders, catwalks, walkways, including open mesh flooring, ramps, guardrails, handrails and balustrades</a:t>
            </a:r>
          </a:p>
          <a:p>
            <a:pPr>
              <a:lnSpc>
                <a:spcPct val="107000"/>
              </a:lnSpc>
              <a:spcAft>
                <a:spcPts val="800"/>
              </a:spcAft>
            </a:pPr>
            <a:endParaRPr lang="en-GB" sz="1600" dirty="0">
              <a:effectLst/>
              <a:latin typeface="Aktiv Grotesk" panose="020B0504020202020204" pitchFamily="34" charset="0"/>
              <a:ea typeface="Aktiv Grotesk" panose="020B0504020202020204" pitchFamily="34" charset="0"/>
              <a:cs typeface="Aktiv Grotesk" panose="020B0504020202020204" pitchFamily="34" charset="0"/>
            </a:endParaRPr>
          </a:p>
          <a:p>
            <a:pPr>
              <a:lnSpc>
                <a:spcPct val="107000"/>
              </a:lnSpc>
              <a:spcAft>
                <a:spcPts val="800"/>
              </a:spcAft>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What is not covered, for example and not limited to:</a:t>
            </a:r>
          </a:p>
          <a:p>
            <a:pPr marL="342900" lvl="0" indent="-342900">
              <a:lnSpc>
                <a:spcPct val="107000"/>
              </a:lnSpc>
              <a:buFont typeface="Symbol" panose="05050102010706020507" pitchFamily="18" charset="2"/>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Any component covered by other harmonised norms or ETAs other than EN 1090</a:t>
            </a:r>
          </a:p>
          <a:p>
            <a:pPr marL="342900" lvl="0" indent="-342900">
              <a:lnSpc>
                <a:spcPct val="107000"/>
              </a:lnSpc>
              <a:buFont typeface="Symbol" panose="05050102010706020507" pitchFamily="18" charset="2"/>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Non-structural architectural components</a:t>
            </a:r>
          </a:p>
          <a:p>
            <a:pPr marL="342900" lvl="0" indent="-342900">
              <a:lnSpc>
                <a:spcPct val="107000"/>
              </a:lnSpc>
              <a:buFont typeface="Symbol" panose="05050102010706020507" pitchFamily="18" charset="2"/>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Temporary works</a:t>
            </a:r>
          </a:p>
          <a:p>
            <a:pPr marL="342900" lvl="0" indent="-342900">
              <a:lnSpc>
                <a:spcPct val="107000"/>
              </a:lnSpc>
              <a:spcAft>
                <a:spcPts val="800"/>
              </a:spcAft>
              <a:buFont typeface="Symbol" panose="05050102010706020507" pitchFamily="18" charset="2"/>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Off shore structures</a:t>
            </a:r>
          </a:p>
        </p:txBody>
      </p:sp>
    </p:spTree>
    <p:extLst>
      <p:ext uri="{BB962C8B-B14F-4D97-AF65-F5344CB8AC3E}">
        <p14:creationId xmlns:p14="http://schemas.microsoft.com/office/powerpoint/2010/main" val="37420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99B9D6-98CA-450F-930E-B5700C7D7C39}"/>
              </a:ext>
            </a:extLst>
          </p:cNvPr>
          <p:cNvSpPr>
            <a:spLocks noGrp="1"/>
          </p:cNvSpPr>
          <p:nvPr>
            <p:ph type="body" sz="quarter" idx="3"/>
          </p:nvPr>
        </p:nvSpPr>
        <p:spPr>
          <a:xfrm>
            <a:off x="393699" y="230317"/>
            <a:ext cx="10366665" cy="419015"/>
          </a:xfrm>
        </p:spPr>
        <p:txBody>
          <a:bodyPr>
            <a:normAutofit lnSpcReduction="10000"/>
          </a:bodyPr>
          <a:lstStyle/>
          <a:p>
            <a:r>
              <a:rPr lang="en-GB" dirty="0"/>
              <a:t>Who must comply with CPR and 1090 standard?</a:t>
            </a:r>
          </a:p>
        </p:txBody>
      </p:sp>
      <p:sp>
        <p:nvSpPr>
          <p:cNvPr id="7" name="Rectangle 17">
            <a:extLst>
              <a:ext uri="{FF2B5EF4-FFF2-40B4-BE49-F238E27FC236}">
                <a16:creationId xmlns:a16="http://schemas.microsoft.com/office/drawing/2014/main" id="{83490826-FE23-4DE1-BB83-E9D78D2A8563}"/>
              </a:ext>
            </a:extLst>
          </p:cNvPr>
          <p:cNvSpPr>
            <a:spLocks noChangeArrowheads="1"/>
          </p:cNvSpPr>
          <p:nvPr/>
        </p:nvSpPr>
        <p:spPr bwMode="auto">
          <a:xfrm>
            <a:off x="0" y="6273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18">
            <a:extLst>
              <a:ext uri="{FF2B5EF4-FFF2-40B4-BE49-F238E27FC236}">
                <a16:creationId xmlns:a16="http://schemas.microsoft.com/office/drawing/2014/main" id="{6169F478-23D1-4C74-9DBE-2864B9680FD4}"/>
              </a:ext>
            </a:extLst>
          </p:cNvPr>
          <p:cNvSpPr>
            <a:spLocks noChangeArrowheads="1"/>
          </p:cNvSpPr>
          <p:nvPr/>
        </p:nvSpPr>
        <p:spPr bwMode="auto">
          <a:xfrm>
            <a:off x="0" y="888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9">
            <a:extLst>
              <a:ext uri="{FF2B5EF4-FFF2-40B4-BE49-F238E27FC236}">
                <a16:creationId xmlns:a16="http://schemas.microsoft.com/office/drawing/2014/main" id="{2C67088D-E595-4C4F-82C5-892F204153AB}"/>
              </a:ext>
            </a:extLst>
          </p:cNvPr>
          <p:cNvSpPr>
            <a:spLocks noChangeArrowheads="1"/>
          </p:cNvSpPr>
          <p:nvPr/>
        </p:nvSpPr>
        <p:spPr bwMode="auto">
          <a:xfrm>
            <a:off x="0" y="11029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0">
            <a:extLst>
              <a:ext uri="{FF2B5EF4-FFF2-40B4-BE49-F238E27FC236}">
                <a16:creationId xmlns:a16="http://schemas.microsoft.com/office/drawing/2014/main" id="{99E09EEB-4BAD-4570-96F9-5D65A8D8B63D}"/>
              </a:ext>
            </a:extLst>
          </p:cNvPr>
          <p:cNvSpPr>
            <a:spLocks noChangeArrowheads="1"/>
          </p:cNvSpPr>
          <p:nvPr/>
        </p:nvSpPr>
        <p:spPr bwMode="auto">
          <a:xfrm>
            <a:off x="0" y="13195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1">
            <a:extLst>
              <a:ext uri="{FF2B5EF4-FFF2-40B4-BE49-F238E27FC236}">
                <a16:creationId xmlns:a16="http://schemas.microsoft.com/office/drawing/2014/main" id="{9645E908-32AB-448E-A92C-E7FC9884E771}"/>
              </a:ext>
            </a:extLst>
          </p:cNvPr>
          <p:cNvSpPr>
            <a:spLocks noChangeArrowheads="1"/>
          </p:cNvSpPr>
          <p:nvPr/>
        </p:nvSpPr>
        <p:spPr bwMode="auto">
          <a:xfrm>
            <a:off x="0" y="1490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22">
            <a:extLst>
              <a:ext uri="{FF2B5EF4-FFF2-40B4-BE49-F238E27FC236}">
                <a16:creationId xmlns:a16="http://schemas.microsoft.com/office/drawing/2014/main" id="{85A2B282-253B-4640-A735-D1337BDC999B}"/>
              </a:ext>
            </a:extLst>
          </p:cNvPr>
          <p:cNvSpPr>
            <a:spLocks noChangeArrowheads="1"/>
          </p:cNvSpPr>
          <p:nvPr/>
        </p:nvSpPr>
        <p:spPr bwMode="auto">
          <a:xfrm>
            <a:off x="0" y="1617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3">
            <a:extLst>
              <a:ext uri="{FF2B5EF4-FFF2-40B4-BE49-F238E27FC236}">
                <a16:creationId xmlns:a16="http://schemas.microsoft.com/office/drawing/2014/main" id="{3854EEC8-A730-4069-B734-BF99237DA40B}"/>
              </a:ext>
            </a:extLst>
          </p:cNvPr>
          <p:cNvSpPr>
            <a:spLocks noChangeArrowheads="1"/>
          </p:cNvSpPr>
          <p:nvPr/>
        </p:nvSpPr>
        <p:spPr bwMode="auto">
          <a:xfrm>
            <a:off x="0" y="17411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4">
            <a:extLst>
              <a:ext uri="{FF2B5EF4-FFF2-40B4-BE49-F238E27FC236}">
                <a16:creationId xmlns:a16="http://schemas.microsoft.com/office/drawing/2014/main" id="{3899D3B2-36BB-4B13-B616-AECAFC3E0221}"/>
              </a:ext>
            </a:extLst>
          </p:cNvPr>
          <p:cNvSpPr>
            <a:spLocks noChangeArrowheads="1"/>
          </p:cNvSpPr>
          <p:nvPr/>
        </p:nvSpPr>
        <p:spPr bwMode="auto">
          <a:xfrm>
            <a:off x="0" y="1907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5">
            <a:extLst>
              <a:ext uri="{FF2B5EF4-FFF2-40B4-BE49-F238E27FC236}">
                <a16:creationId xmlns:a16="http://schemas.microsoft.com/office/drawing/2014/main" id="{9C70C7F1-333A-4354-B93F-DADBBB5D5FF0}"/>
              </a:ext>
            </a:extLst>
          </p:cNvPr>
          <p:cNvSpPr>
            <a:spLocks noChangeArrowheads="1"/>
          </p:cNvSpPr>
          <p:nvPr/>
        </p:nvSpPr>
        <p:spPr bwMode="auto">
          <a:xfrm>
            <a:off x="0" y="2085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0DACDA69-6FF3-4A3D-95AF-6BA2AE0AA9E7}"/>
              </a:ext>
            </a:extLst>
          </p:cNvPr>
          <p:cNvSpPr txBox="1"/>
          <p:nvPr/>
        </p:nvSpPr>
        <p:spPr>
          <a:xfrm>
            <a:off x="3318451" y="3801624"/>
            <a:ext cx="5267325" cy="1261627"/>
          </a:xfrm>
          <a:prstGeom prst="rect">
            <a:avLst/>
          </a:prstGeom>
          <a:noFill/>
        </p:spPr>
        <p:txBody>
          <a:bodyPr wrap="square">
            <a:spAutoFit/>
          </a:bodyPr>
          <a:lstStyle/>
          <a:p>
            <a:pPr algn="ctr">
              <a:lnSpc>
                <a:spcPct val="107000"/>
              </a:lnSpc>
              <a:spcAft>
                <a:spcPts val="800"/>
              </a:spcAft>
            </a:pPr>
            <a:r>
              <a:rPr lang="en-GB" sz="2400" dirty="0">
                <a:effectLst/>
                <a:latin typeface="Aktiv Grotesk" panose="020B0504020202020204" pitchFamily="34" charset="0"/>
                <a:ea typeface="Aktiv Grotesk" panose="020B0504020202020204" pitchFamily="34" charset="0"/>
                <a:cs typeface="Aktiv Grotesk" panose="020B0504020202020204" pitchFamily="34" charset="0"/>
              </a:rPr>
              <a:t>The person, or </a:t>
            </a:r>
            <a:r>
              <a:rPr lang="en-GB" sz="2400" dirty="0">
                <a:latin typeface="Aktiv Grotesk" panose="020B0504020202020204" pitchFamily="34" charset="0"/>
                <a:ea typeface="Aktiv Grotesk" panose="020B0504020202020204" pitchFamily="34" charset="0"/>
                <a:cs typeface="Aktiv Grotesk" panose="020B0504020202020204" pitchFamily="34" charset="0"/>
              </a:rPr>
              <a:t>t</a:t>
            </a:r>
            <a:r>
              <a:rPr lang="en-GB" sz="2400" dirty="0">
                <a:effectLst/>
                <a:latin typeface="Aktiv Grotesk" panose="020B0504020202020204" pitchFamily="34" charset="0"/>
                <a:ea typeface="Aktiv Grotesk" panose="020B0504020202020204" pitchFamily="34" charset="0"/>
                <a:cs typeface="Aktiv Grotesk" panose="020B0504020202020204" pitchFamily="34" charset="0"/>
              </a:rPr>
              <a:t>he organisation which manufactures and supplies / places the product on the market</a:t>
            </a:r>
          </a:p>
        </p:txBody>
      </p:sp>
      <p:pic>
        <p:nvPicPr>
          <p:cNvPr id="2050" name="Picture 2" descr="Free Building Icon, Symbol. PNG, SVG Download.">
            <a:extLst>
              <a:ext uri="{FF2B5EF4-FFF2-40B4-BE49-F238E27FC236}">
                <a16:creationId xmlns:a16="http://schemas.microsoft.com/office/drawing/2014/main" id="{08916216-D663-42AD-A3D2-29C452056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970" y="1928813"/>
            <a:ext cx="1500187" cy="15001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Person Icon, Symbol. PNG, SVG Download.">
            <a:extLst>
              <a:ext uri="{FF2B5EF4-FFF2-40B4-BE49-F238E27FC236}">
                <a16:creationId xmlns:a16="http://schemas.microsoft.com/office/drawing/2014/main" id="{A108D57C-26FA-4DF4-8A16-E33CAAD8B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728" y="1864765"/>
            <a:ext cx="1578272" cy="157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04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99B9D6-98CA-450F-930E-B5700C7D7C39}"/>
              </a:ext>
            </a:extLst>
          </p:cNvPr>
          <p:cNvSpPr>
            <a:spLocks noGrp="1"/>
          </p:cNvSpPr>
          <p:nvPr>
            <p:ph type="body" sz="quarter" idx="3"/>
          </p:nvPr>
        </p:nvSpPr>
        <p:spPr>
          <a:xfrm>
            <a:off x="393700" y="230317"/>
            <a:ext cx="4982614" cy="419015"/>
          </a:xfrm>
        </p:spPr>
        <p:txBody>
          <a:bodyPr>
            <a:normAutofit lnSpcReduction="10000"/>
          </a:bodyPr>
          <a:lstStyle/>
          <a:p>
            <a:r>
              <a:rPr lang="en-US" dirty="0"/>
              <a:t>The Route to Compliance</a:t>
            </a:r>
            <a:endParaRPr lang="en-GB" dirty="0"/>
          </a:p>
        </p:txBody>
      </p:sp>
      <p:sp>
        <p:nvSpPr>
          <p:cNvPr id="7" name="Rectangle 17">
            <a:extLst>
              <a:ext uri="{FF2B5EF4-FFF2-40B4-BE49-F238E27FC236}">
                <a16:creationId xmlns:a16="http://schemas.microsoft.com/office/drawing/2014/main" id="{83490826-FE23-4DE1-BB83-E9D78D2A8563}"/>
              </a:ext>
            </a:extLst>
          </p:cNvPr>
          <p:cNvSpPr>
            <a:spLocks noChangeArrowheads="1"/>
          </p:cNvSpPr>
          <p:nvPr/>
        </p:nvSpPr>
        <p:spPr bwMode="auto">
          <a:xfrm>
            <a:off x="0" y="6273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18">
            <a:extLst>
              <a:ext uri="{FF2B5EF4-FFF2-40B4-BE49-F238E27FC236}">
                <a16:creationId xmlns:a16="http://schemas.microsoft.com/office/drawing/2014/main" id="{6169F478-23D1-4C74-9DBE-2864B9680FD4}"/>
              </a:ext>
            </a:extLst>
          </p:cNvPr>
          <p:cNvSpPr>
            <a:spLocks noChangeArrowheads="1"/>
          </p:cNvSpPr>
          <p:nvPr/>
        </p:nvSpPr>
        <p:spPr bwMode="auto">
          <a:xfrm>
            <a:off x="0" y="888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9">
            <a:extLst>
              <a:ext uri="{FF2B5EF4-FFF2-40B4-BE49-F238E27FC236}">
                <a16:creationId xmlns:a16="http://schemas.microsoft.com/office/drawing/2014/main" id="{2C67088D-E595-4C4F-82C5-892F204153AB}"/>
              </a:ext>
            </a:extLst>
          </p:cNvPr>
          <p:cNvSpPr>
            <a:spLocks noChangeArrowheads="1"/>
          </p:cNvSpPr>
          <p:nvPr/>
        </p:nvSpPr>
        <p:spPr bwMode="auto">
          <a:xfrm>
            <a:off x="0" y="11029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0">
            <a:extLst>
              <a:ext uri="{FF2B5EF4-FFF2-40B4-BE49-F238E27FC236}">
                <a16:creationId xmlns:a16="http://schemas.microsoft.com/office/drawing/2014/main" id="{99E09EEB-4BAD-4570-96F9-5D65A8D8B63D}"/>
              </a:ext>
            </a:extLst>
          </p:cNvPr>
          <p:cNvSpPr>
            <a:spLocks noChangeArrowheads="1"/>
          </p:cNvSpPr>
          <p:nvPr/>
        </p:nvSpPr>
        <p:spPr bwMode="auto">
          <a:xfrm>
            <a:off x="0" y="13195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1">
            <a:extLst>
              <a:ext uri="{FF2B5EF4-FFF2-40B4-BE49-F238E27FC236}">
                <a16:creationId xmlns:a16="http://schemas.microsoft.com/office/drawing/2014/main" id="{9645E908-32AB-448E-A92C-E7FC9884E771}"/>
              </a:ext>
            </a:extLst>
          </p:cNvPr>
          <p:cNvSpPr>
            <a:spLocks noChangeArrowheads="1"/>
          </p:cNvSpPr>
          <p:nvPr/>
        </p:nvSpPr>
        <p:spPr bwMode="auto">
          <a:xfrm>
            <a:off x="0" y="1490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22">
            <a:extLst>
              <a:ext uri="{FF2B5EF4-FFF2-40B4-BE49-F238E27FC236}">
                <a16:creationId xmlns:a16="http://schemas.microsoft.com/office/drawing/2014/main" id="{85A2B282-253B-4640-A735-D1337BDC999B}"/>
              </a:ext>
            </a:extLst>
          </p:cNvPr>
          <p:cNvSpPr>
            <a:spLocks noChangeArrowheads="1"/>
          </p:cNvSpPr>
          <p:nvPr/>
        </p:nvSpPr>
        <p:spPr bwMode="auto">
          <a:xfrm>
            <a:off x="0" y="1617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3">
            <a:extLst>
              <a:ext uri="{FF2B5EF4-FFF2-40B4-BE49-F238E27FC236}">
                <a16:creationId xmlns:a16="http://schemas.microsoft.com/office/drawing/2014/main" id="{3854EEC8-A730-4069-B734-BF99237DA40B}"/>
              </a:ext>
            </a:extLst>
          </p:cNvPr>
          <p:cNvSpPr>
            <a:spLocks noChangeArrowheads="1"/>
          </p:cNvSpPr>
          <p:nvPr/>
        </p:nvSpPr>
        <p:spPr bwMode="auto">
          <a:xfrm>
            <a:off x="0" y="17411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4">
            <a:extLst>
              <a:ext uri="{FF2B5EF4-FFF2-40B4-BE49-F238E27FC236}">
                <a16:creationId xmlns:a16="http://schemas.microsoft.com/office/drawing/2014/main" id="{3899D3B2-36BB-4B13-B616-AECAFC3E0221}"/>
              </a:ext>
            </a:extLst>
          </p:cNvPr>
          <p:cNvSpPr>
            <a:spLocks noChangeArrowheads="1"/>
          </p:cNvSpPr>
          <p:nvPr/>
        </p:nvSpPr>
        <p:spPr bwMode="auto">
          <a:xfrm>
            <a:off x="0" y="1907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5">
            <a:extLst>
              <a:ext uri="{FF2B5EF4-FFF2-40B4-BE49-F238E27FC236}">
                <a16:creationId xmlns:a16="http://schemas.microsoft.com/office/drawing/2014/main" id="{9C70C7F1-333A-4354-B93F-DADBBB5D5FF0}"/>
              </a:ext>
            </a:extLst>
          </p:cNvPr>
          <p:cNvSpPr>
            <a:spLocks noChangeArrowheads="1"/>
          </p:cNvSpPr>
          <p:nvPr/>
        </p:nvSpPr>
        <p:spPr bwMode="auto">
          <a:xfrm>
            <a:off x="0" y="2085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4098" name="Picture 2" descr="Route Icon Images, Stock Photos &amp;amp; Vectors | Shutterstock">
            <a:extLst>
              <a:ext uri="{FF2B5EF4-FFF2-40B4-BE49-F238E27FC236}">
                <a16:creationId xmlns:a16="http://schemas.microsoft.com/office/drawing/2014/main" id="{5AE390C5-2A48-4BF4-A7B5-FA8BCEFEA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57" b="21071"/>
          <a:stretch/>
        </p:blipFill>
        <p:spPr bwMode="auto">
          <a:xfrm>
            <a:off x="222250" y="1732814"/>
            <a:ext cx="4692650" cy="35765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54C2F1-520E-488A-B6C8-D7E27B9B413B}"/>
              </a:ext>
            </a:extLst>
          </p:cNvPr>
          <p:cNvSpPr txBox="1"/>
          <p:nvPr/>
        </p:nvSpPr>
        <p:spPr>
          <a:xfrm>
            <a:off x="5200649" y="2130770"/>
            <a:ext cx="6219825" cy="3780137"/>
          </a:xfrm>
          <a:prstGeom prst="rect">
            <a:avLst/>
          </a:prstGeom>
          <a:noFill/>
        </p:spPr>
        <p:txBody>
          <a:bodyPr wrap="square" rtlCol="0">
            <a:spAutoFit/>
          </a:bodyPr>
          <a:lstStyle/>
          <a:p>
            <a:pPr marL="342900" lvl="0" indent="-342900">
              <a:lnSpc>
                <a:spcPct val="107000"/>
              </a:lnSpc>
              <a:spcAft>
                <a:spcPts val="800"/>
              </a:spcAft>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Manufacturers must secure a Factory Production Control (FPC) Certificate, as per requirement of 1090, issued by a Notified Body</a:t>
            </a:r>
          </a:p>
          <a:p>
            <a:pPr lvl="0">
              <a:lnSpc>
                <a:spcPct val="107000"/>
              </a:lnSpc>
              <a:spcAft>
                <a:spcPts val="800"/>
              </a:spcAft>
            </a:pPr>
            <a:endParaRPr lang="en-GB" sz="1800" dirty="0">
              <a:effectLst/>
              <a:latin typeface="Aktiv Grotesk" panose="020B0504020202020204" pitchFamily="34" charset="0"/>
              <a:ea typeface="Aktiv Grotesk" panose="020B0504020202020204" pitchFamily="34" charset="0"/>
              <a:cs typeface="Aktiv Grotesk" panose="020B0504020202020204" pitchFamily="34" charset="0"/>
            </a:endParaRPr>
          </a:p>
          <a:p>
            <a:pPr algn="ctr">
              <a:lnSpc>
                <a:spcPct val="107000"/>
              </a:lnSpc>
              <a:spcAft>
                <a:spcPts val="800"/>
              </a:spcAft>
            </a:pPr>
            <a:r>
              <a:rPr lang="en-GB" sz="3200" dirty="0">
                <a:solidFill>
                  <a:srgbClr val="FF0000"/>
                </a:solidFill>
                <a:effectLst/>
                <a:latin typeface="Aktiv Grotesk" panose="020B0504020202020204" pitchFamily="34" charset="0"/>
                <a:ea typeface="Aktiv Grotesk" panose="020B0504020202020204" pitchFamily="34" charset="0"/>
                <a:cs typeface="Aktiv Grotesk" panose="020B0504020202020204" pitchFamily="34" charset="0"/>
              </a:rPr>
              <a:t>and</a:t>
            </a:r>
          </a:p>
          <a:p>
            <a:pPr algn="ctr">
              <a:lnSpc>
                <a:spcPct val="107000"/>
              </a:lnSpc>
              <a:spcAft>
                <a:spcPts val="800"/>
              </a:spcAft>
            </a:pPr>
            <a:endParaRPr lang="en-GB" sz="1800" dirty="0">
              <a:effectLst/>
              <a:latin typeface="Aktiv Grotesk" panose="020B0504020202020204" pitchFamily="34" charset="0"/>
              <a:ea typeface="Aktiv Grotesk" panose="020B0504020202020204" pitchFamily="34" charset="0"/>
              <a:cs typeface="Aktiv Grotesk" panose="020B05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Draw up a Declaration of Performance which in effect CE (UKCA from 1</a:t>
            </a:r>
            <a:r>
              <a:rPr lang="en-GB" sz="1800" baseline="30000" dirty="0">
                <a:effectLst/>
                <a:latin typeface="Aktiv Grotesk" panose="020B0504020202020204" pitchFamily="34" charset="0"/>
                <a:ea typeface="Aktiv Grotesk" panose="020B0504020202020204" pitchFamily="34" charset="0"/>
                <a:cs typeface="Aktiv Grotesk" panose="020B0504020202020204" pitchFamily="34" charset="0"/>
              </a:rPr>
              <a:t>st</a:t>
            </a: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 of January 2023) marks their product.</a:t>
            </a:r>
          </a:p>
          <a:p>
            <a:endParaRPr lang="en-GB" dirty="0">
              <a:latin typeface="Aktiv Grotesk" panose="020B0504020202020204" pitchFamily="34" charset="0"/>
              <a:ea typeface="Aktiv Grotesk" panose="020B0504020202020204" pitchFamily="34" charset="0"/>
              <a:cs typeface="Aktiv Grotesk" panose="020B0504020202020204" pitchFamily="34" charset="0"/>
            </a:endParaRPr>
          </a:p>
        </p:txBody>
      </p:sp>
    </p:spTree>
    <p:extLst>
      <p:ext uri="{BB962C8B-B14F-4D97-AF65-F5344CB8AC3E}">
        <p14:creationId xmlns:p14="http://schemas.microsoft.com/office/powerpoint/2010/main" val="395117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99B9D6-98CA-450F-930E-B5700C7D7C39}"/>
              </a:ext>
            </a:extLst>
          </p:cNvPr>
          <p:cNvSpPr>
            <a:spLocks noGrp="1"/>
          </p:cNvSpPr>
          <p:nvPr>
            <p:ph type="body" sz="quarter" idx="3"/>
          </p:nvPr>
        </p:nvSpPr>
        <p:spPr>
          <a:xfrm>
            <a:off x="393700" y="230317"/>
            <a:ext cx="4982614" cy="419015"/>
          </a:xfrm>
        </p:spPr>
        <p:txBody>
          <a:bodyPr>
            <a:normAutofit fontScale="92500"/>
          </a:bodyPr>
          <a:lstStyle/>
          <a:p>
            <a:r>
              <a:rPr lang="en-GB" dirty="0"/>
              <a:t>Role of Notified Bodies such as BBA</a:t>
            </a:r>
          </a:p>
        </p:txBody>
      </p:sp>
      <p:sp>
        <p:nvSpPr>
          <p:cNvPr id="7" name="Rectangle 17">
            <a:extLst>
              <a:ext uri="{FF2B5EF4-FFF2-40B4-BE49-F238E27FC236}">
                <a16:creationId xmlns:a16="http://schemas.microsoft.com/office/drawing/2014/main" id="{83490826-FE23-4DE1-BB83-E9D78D2A8563}"/>
              </a:ext>
            </a:extLst>
          </p:cNvPr>
          <p:cNvSpPr>
            <a:spLocks noChangeArrowheads="1"/>
          </p:cNvSpPr>
          <p:nvPr/>
        </p:nvSpPr>
        <p:spPr bwMode="auto">
          <a:xfrm>
            <a:off x="0" y="6273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18">
            <a:extLst>
              <a:ext uri="{FF2B5EF4-FFF2-40B4-BE49-F238E27FC236}">
                <a16:creationId xmlns:a16="http://schemas.microsoft.com/office/drawing/2014/main" id="{6169F478-23D1-4C74-9DBE-2864B9680FD4}"/>
              </a:ext>
            </a:extLst>
          </p:cNvPr>
          <p:cNvSpPr>
            <a:spLocks noChangeArrowheads="1"/>
          </p:cNvSpPr>
          <p:nvPr/>
        </p:nvSpPr>
        <p:spPr bwMode="auto">
          <a:xfrm>
            <a:off x="0" y="888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9">
            <a:extLst>
              <a:ext uri="{FF2B5EF4-FFF2-40B4-BE49-F238E27FC236}">
                <a16:creationId xmlns:a16="http://schemas.microsoft.com/office/drawing/2014/main" id="{2C67088D-E595-4C4F-82C5-892F204153AB}"/>
              </a:ext>
            </a:extLst>
          </p:cNvPr>
          <p:cNvSpPr>
            <a:spLocks noChangeArrowheads="1"/>
          </p:cNvSpPr>
          <p:nvPr/>
        </p:nvSpPr>
        <p:spPr bwMode="auto">
          <a:xfrm>
            <a:off x="0" y="11029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0">
            <a:extLst>
              <a:ext uri="{FF2B5EF4-FFF2-40B4-BE49-F238E27FC236}">
                <a16:creationId xmlns:a16="http://schemas.microsoft.com/office/drawing/2014/main" id="{99E09EEB-4BAD-4570-96F9-5D65A8D8B63D}"/>
              </a:ext>
            </a:extLst>
          </p:cNvPr>
          <p:cNvSpPr>
            <a:spLocks noChangeArrowheads="1"/>
          </p:cNvSpPr>
          <p:nvPr/>
        </p:nvSpPr>
        <p:spPr bwMode="auto">
          <a:xfrm>
            <a:off x="0" y="13195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1">
            <a:extLst>
              <a:ext uri="{FF2B5EF4-FFF2-40B4-BE49-F238E27FC236}">
                <a16:creationId xmlns:a16="http://schemas.microsoft.com/office/drawing/2014/main" id="{9645E908-32AB-448E-A92C-E7FC9884E771}"/>
              </a:ext>
            </a:extLst>
          </p:cNvPr>
          <p:cNvSpPr>
            <a:spLocks noChangeArrowheads="1"/>
          </p:cNvSpPr>
          <p:nvPr/>
        </p:nvSpPr>
        <p:spPr bwMode="auto">
          <a:xfrm>
            <a:off x="0" y="1490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22">
            <a:extLst>
              <a:ext uri="{FF2B5EF4-FFF2-40B4-BE49-F238E27FC236}">
                <a16:creationId xmlns:a16="http://schemas.microsoft.com/office/drawing/2014/main" id="{85A2B282-253B-4640-A735-D1337BDC999B}"/>
              </a:ext>
            </a:extLst>
          </p:cNvPr>
          <p:cNvSpPr>
            <a:spLocks noChangeArrowheads="1"/>
          </p:cNvSpPr>
          <p:nvPr/>
        </p:nvSpPr>
        <p:spPr bwMode="auto">
          <a:xfrm>
            <a:off x="0" y="1617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3">
            <a:extLst>
              <a:ext uri="{FF2B5EF4-FFF2-40B4-BE49-F238E27FC236}">
                <a16:creationId xmlns:a16="http://schemas.microsoft.com/office/drawing/2014/main" id="{3854EEC8-A730-4069-B734-BF99237DA40B}"/>
              </a:ext>
            </a:extLst>
          </p:cNvPr>
          <p:cNvSpPr>
            <a:spLocks noChangeArrowheads="1"/>
          </p:cNvSpPr>
          <p:nvPr/>
        </p:nvSpPr>
        <p:spPr bwMode="auto">
          <a:xfrm>
            <a:off x="0" y="17411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4">
            <a:extLst>
              <a:ext uri="{FF2B5EF4-FFF2-40B4-BE49-F238E27FC236}">
                <a16:creationId xmlns:a16="http://schemas.microsoft.com/office/drawing/2014/main" id="{3899D3B2-36BB-4B13-B616-AECAFC3E0221}"/>
              </a:ext>
            </a:extLst>
          </p:cNvPr>
          <p:cNvSpPr>
            <a:spLocks noChangeArrowheads="1"/>
          </p:cNvSpPr>
          <p:nvPr/>
        </p:nvSpPr>
        <p:spPr bwMode="auto">
          <a:xfrm>
            <a:off x="0" y="1907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5">
            <a:extLst>
              <a:ext uri="{FF2B5EF4-FFF2-40B4-BE49-F238E27FC236}">
                <a16:creationId xmlns:a16="http://schemas.microsoft.com/office/drawing/2014/main" id="{9C70C7F1-333A-4354-B93F-DADBBB5D5FF0}"/>
              </a:ext>
            </a:extLst>
          </p:cNvPr>
          <p:cNvSpPr>
            <a:spLocks noChangeArrowheads="1"/>
          </p:cNvSpPr>
          <p:nvPr/>
        </p:nvSpPr>
        <p:spPr bwMode="auto">
          <a:xfrm>
            <a:off x="0" y="2085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4DDDE35B-FA3A-416D-A6E5-CBE48823576E}"/>
              </a:ext>
            </a:extLst>
          </p:cNvPr>
          <p:cNvSpPr txBox="1"/>
          <p:nvPr/>
        </p:nvSpPr>
        <p:spPr>
          <a:xfrm>
            <a:off x="1066800" y="1457325"/>
            <a:ext cx="8382000" cy="3055260"/>
          </a:xfrm>
          <a:prstGeom prst="rect">
            <a:avLst/>
          </a:prstGeom>
          <a:noFill/>
        </p:spPr>
        <p:txBody>
          <a:bodyPr wrap="square" rtlCol="0">
            <a:spAutoFit/>
          </a:bodyPr>
          <a:lstStyle/>
          <a:p>
            <a:pPr>
              <a:lnSpc>
                <a:spcPct val="107000"/>
              </a:lnSpc>
              <a:spcAft>
                <a:spcPts val="800"/>
              </a:spcAft>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The Notified Body (NB), like BBA, will carry out:</a:t>
            </a:r>
          </a:p>
          <a:p>
            <a:pPr>
              <a:lnSpc>
                <a:spcPct val="107000"/>
              </a:lnSpc>
              <a:spcAft>
                <a:spcPts val="800"/>
              </a:spcAft>
            </a:pPr>
            <a:endParaRPr lang="en-GB" sz="1800" dirty="0">
              <a:effectLst/>
              <a:latin typeface="Aktiv Grotesk" panose="020B0504020202020204" pitchFamily="34" charset="0"/>
              <a:ea typeface="Aktiv Grotesk" panose="020B0504020202020204" pitchFamily="34" charset="0"/>
              <a:cs typeface="Aktiv Grotesk" panose="020B0504020202020204" pitchFamily="34" charset="0"/>
            </a:endParaRPr>
          </a:p>
          <a:p>
            <a:pPr marL="342900" lvl="0" indent="-342900">
              <a:lnSpc>
                <a:spcPct val="107000"/>
              </a:lnSpc>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Initial assessment of the manufacturers documented FPC and the manufacturing plant.</a:t>
            </a:r>
          </a:p>
          <a:p>
            <a:pPr lvl="0">
              <a:lnSpc>
                <a:spcPct val="107000"/>
              </a:lnSpc>
            </a:pPr>
            <a:endParaRPr lang="en-GB" sz="1800" dirty="0">
              <a:effectLst/>
              <a:latin typeface="Aktiv Grotesk" panose="020B0504020202020204" pitchFamily="34" charset="0"/>
              <a:ea typeface="Aktiv Grotesk" panose="020B0504020202020204" pitchFamily="34" charset="0"/>
              <a:cs typeface="Aktiv Grotesk" panose="020B0504020202020204" pitchFamily="34" charset="0"/>
            </a:endParaRPr>
          </a:p>
          <a:p>
            <a:pPr marL="342900" lvl="0" indent="-342900">
              <a:lnSpc>
                <a:spcPct val="107000"/>
              </a:lnSpc>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On successful initial assessment, the NB will then issue an FPC certificate.</a:t>
            </a:r>
          </a:p>
          <a:p>
            <a:pPr lvl="0">
              <a:lnSpc>
                <a:spcPct val="107000"/>
              </a:lnSpc>
            </a:pPr>
            <a:endParaRPr lang="en-GB" sz="1800" dirty="0">
              <a:effectLst/>
              <a:latin typeface="Aktiv Grotesk" panose="020B0504020202020204" pitchFamily="34" charset="0"/>
              <a:ea typeface="Aktiv Grotesk" panose="020B0504020202020204" pitchFamily="34" charset="0"/>
              <a:cs typeface="Aktiv Grotesk" panose="020B05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Continuous surveillance, assessment and approval of the FPC.</a:t>
            </a:r>
          </a:p>
          <a:p>
            <a:pPr>
              <a:lnSpc>
                <a:spcPct val="107000"/>
              </a:lnSpc>
              <a:spcAft>
                <a:spcPts val="800"/>
              </a:spcAft>
            </a:pPr>
            <a:endParaRPr lang="en-GB" sz="1800" dirty="0">
              <a:effectLst/>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4" name="TextBox 3">
            <a:extLst>
              <a:ext uri="{FF2B5EF4-FFF2-40B4-BE49-F238E27FC236}">
                <a16:creationId xmlns:a16="http://schemas.microsoft.com/office/drawing/2014/main" id="{DC4860A2-FAAC-4F67-86EC-05C38CDE2CC8}"/>
              </a:ext>
            </a:extLst>
          </p:cNvPr>
          <p:cNvSpPr txBox="1"/>
          <p:nvPr/>
        </p:nvSpPr>
        <p:spPr>
          <a:xfrm>
            <a:off x="1628775" y="4939403"/>
            <a:ext cx="8934450" cy="646331"/>
          </a:xfrm>
          <a:prstGeom prst="rect">
            <a:avLst/>
          </a:prstGeom>
          <a:noFill/>
        </p:spPr>
        <p:txBody>
          <a:bodyPr wrap="square" rtlCol="0">
            <a:spAutoFit/>
          </a:bodyPr>
          <a:lstStyle/>
          <a:p>
            <a:r>
              <a:rPr lang="en-GB" sz="1800" dirty="0">
                <a:solidFill>
                  <a:srgbClr val="153F8F"/>
                </a:solidFill>
                <a:effectLst/>
                <a:latin typeface="Aktiv Grotesk" panose="020B0504020202020204" pitchFamily="34" charset="0"/>
                <a:ea typeface="Aktiv Grotesk" panose="020B0504020202020204" pitchFamily="34" charset="0"/>
                <a:cs typeface="Aktiv Grotesk" panose="020B0504020202020204" pitchFamily="34" charset="0"/>
              </a:rPr>
              <a:t>BBA has significant experience in assessing and issuing of FPC Certificates meeting the requirements of EN 1090.</a:t>
            </a:r>
          </a:p>
        </p:txBody>
      </p:sp>
      <p:pic>
        <p:nvPicPr>
          <p:cNvPr id="5122" name="Picture 2" descr="Lightbulb Stroke Icon Blue Transparent PNG &amp; SVG Vector">
            <a:extLst>
              <a:ext uri="{FF2B5EF4-FFF2-40B4-BE49-F238E27FC236}">
                <a16:creationId xmlns:a16="http://schemas.microsoft.com/office/drawing/2014/main" id="{71899A81-9BC0-4D25-8732-D64FB2183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8" y="4838022"/>
            <a:ext cx="757237" cy="75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5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99B9D6-98CA-450F-930E-B5700C7D7C39}"/>
              </a:ext>
            </a:extLst>
          </p:cNvPr>
          <p:cNvSpPr>
            <a:spLocks noGrp="1"/>
          </p:cNvSpPr>
          <p:nvPr>
            <p:ph type="body" sz="quarter" idx="3"/>
          </p:nvPr>
        </p:nvSpPr>
        <p:spPr>
          <a:xfrm>
            <a:off x="393700" y="230317"/>
            <a:ext cx="4982614" cy="419015"/>
          </a:xfrm>
        </p:spPr>
        <p:txBody>
          <a:bodyPr>
            <a:normAutofit lnSpcReduction="10000"/>
          </a:bodyPr>
          <a:lstStyle/>
          <a:p>
            <a:r>
              <a:rPr lang="en-GB" dirty="0"/>
              <a:t>EN 1090 Key Points</a:t>
            </a:r>
          </a:p>
        </p:txBody>
      </p:sp>
      <p:sp>
        <p:nvSpPr>
          <p:cNvPr id="7" name="Rectangle 17">
            <a:extLst>
              <a:ext uri="{FF2B5EF4-FFF2-40B4-BE49-F238E27FC236}">
                <a16:creationId xmlns:a16="http://schemas.microsoft.com/office/drawing/2014/main" id="{83490826-FE23-4DE1-BB83-E9D78D2A8563}"/>
              </a:ext>
            </a:extLst>
          </p:cNvPr>
          <p:cNvSpPr>
            <a:spLocks noChangeArrowheads="1"/>
          </p:cNvSpPr>
          <p:nvPr/>
        </p:nvSpPr>
        <p:spPr bwMode="auto">
          <a:xfrm>
            <a:off x="0" y="6273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18">
            <a:extLst>
              <a:ext uri="{FF2B5EF4-FFF2-40B4-BE49-F238E27FC236}">
                <a16:creationId xmlns:a16="http://schemas.microsoft.com/office/drawing/2014/main" id="{6169F478-23D1-4C74-9DBE-2864B9680FD4}"/>
              </a:ext>
            </a:extLst>
          </p:cNvPr>
          <p:cNvSpPr>
            <a:spLocks noChangeArrowheads="1"/>
          </p:cNvSpPr>
          <p:nvPr/>
        </p:nvSpPr>
        <p:spPr bwMode="auto">
          <a:xfrm>
            <a:off x="0" y="888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9">
            <a:extLst>
              <a:ext uri="{FF2B5EF4-FFF2-40B4-BE49-F238E27FC236}">
                <a16:creationId xmlns:a16="http://schemas.microsoft.com/office/drawing/2014/main" id="{2C67088D-E595-4C4F-82C5-892F204153AB}"/>
              </a:ext>
            </a:extLst>
          </p:cNvPr>
          <p:cNvSpPr>
            <a:spLocks noChangeArrowheads="1"/>
          </p:cNvSpPr>
          <p:nvPr/>
        </p:nvSpPr>
        <p:spPr bwMode="auto">
          <a:xfrm>
            <a:off x="0" y="11029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0">
            <a:extLst>
              <a:ext uri="{FF2B5EF4-FFF2-40B4-BE49-F238E27FC236}">
                <a16:creationId xmlns:a16="http://schemas.microsoft.com/office/drawing/2014/main" id="{99E09EEB-4BAD-4570-96F9-5D65A8D8B63D}"/>
              </a:ext>
            </a:extLst>
          </p:cNvPr>
          <p:cNvSpPr>
            <a:spLocks noChangeArrowheads="1"/>
          </p:cNvSpPr>
          <p:nvPr/>
        </p:nvSpPr>
        <p:spPr bwMode="auto">
          <a:xfrm>
            <a:off x="0" y="13195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1">
            <a:extLst>
              <a:ext uri="{FF2B5EF4-FFF2-40B4-BE49-F238E27FC236}">
                <a16:creationId xmlns:a16="http://schemas.microsoft.com/office/drawing/2014/main" id="{9645E908-32AB-448E-A92C-E7FC9884E771}"/>
              </a:ext>
            </a:extLst>
          </p:cNvPr>
          <p:cNvSpPr>
            <a:spLocks noChangeArrowheads="1"/>
          </p:cNvSpPr>
          <p:nvPr/>
        </p:nvSpPr>
        <p:spPr bwMode="auto">
          <a:xfrm>
            <a:off x="0" y="1490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22">
            <a:extLst>
              <a:ext uri="{FF2B5EF4-FFF2-40B4-BE49-F238E27FC236}">
                <a16:creationId xmlns:a16="http://schemas.microsoft.com/office/drawing/2014/main" id="{85A2B282-253B-4640-A735-D1337BDC999B}"/>
              </a:ext>
            </a:extLst>
          </p:cNvPr>
          <p:cNvSpPr>
            <a:spLocks noChangeArrowheads="1"/>
          </p:cNvSpPr>
          <p:nvPr/>
        </p:nvSpPr>
        <p:spPr bwMode="auto">
          <a:xfrm>
            <a:off x="0" y="1617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3">
            <a:extLst>
              <a:ext uri="{FF2B5EF4-FFF2-40B4-BE49-F238E27FC236}">
                <a16:creationId xmlns:a16="http://schemas.microsoft.com/office/drawing/2014/main" id="{3854EEC8-A730-4069-B734-BF99237DA40B}"/>
              </a:ext>
            </a:extLst>
          </p:cNvPr>
          <p:cNvSpPr>
            <a:spLocks noChangeArrowheads="1"/>
          </p:cNvSpPr>
          <p:nvPr/>
        </p:nvSpPr>
        <p:spPr bwMode="auto">
          <a:xfrm>
            <a:off x="0" y="17411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4">
            <a:extLst>
              <a:ext uri="{FF2B5EF4-FFF2-40B4-BE49-F238E27FC236}">
                <a16:creationId xmlns:a16="http://schemas.microsoft.com/office/drawing/2014/main" id="{3899D3B2-36BB-4B13-B616-AECAFC3E0221}"/>
              </a:ext>
            </a:extLst>
          </p:cNvPr>
          <p:cNvSpPr>
            <a:spLocks noChangeArrowheads="1"/>
          </p:cNvSpPr>
          <p:nvPr/>
        </p:nvSpPr>
        <p:spPr bwMode="auto">
          <a:xfrm>
            <a:off x="0" y="1907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5">
            <a:extLst>
              <a:ext uri="{FF2B5EF4-FFF2-40B4-BE49-F238E27FC236}">
                <a16:creationId xmlns:a16="http://schemas.microsoft.com/office/drawing/2014/main" id="{9C70C7F1-333A-4354-B93F-DADBBB5D5FF0}"/>
              </a:ext>
            </a:extLst>
          </p:cNvPr>
          <p:cNvSpPr>
            <a:spLocks noChangeArrowheads="1"/>
          </p:cNvSpPr>
          <p:nvPr/>
        </p:nvSpPr>
        <p:spPr bwMode="auto">
          <a:xfrm>
            <a:off x="0" y="2085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4DDDE35B-FA3A-416D-A6E5-CBE48823576E}"/>
              </a:ext>
            </a:extLst>
          </p:cNvPr>
          <p:cNvSpPr txBox="1"/>
          <p:nvPr/>
        </p:nvSpPr>
        <p:spPr>
          <a:xfrm>
            <a:off x="1114425" y="1796430"/>
            <a:ext cx="4772025" cy="1665136"/>
          </a:xfrm>
          <a:prstGeom prst="rect">
            <a:avLst/>
          </a:prstGeom>
          <a:noFill/>
        </p:spPr>
        <p:txBody>
          <a:bodyPr wrap="square" rtlCol="0">
            <a:spAutoFit/>
          </a:bodyPr>
          <a:lstStyle/>
          <a:p>
            <a:pPr lvl="0">
              <a:lnSpc>
                <a:spcPct val="107000"/>
              </a:lnSpc>
            </a:pPr>
            <a:r>
              <a:rPr lang="en-GB" sz="1200" dirty="0">
                <a:effectLst/>
                <a:latin typeface="Aktiv Grotesk" panose="020B0504020202020204" pitchFamily="34" charset="0"/>
                <a:ea typeface="Aktiv Grotesk" panose="020B0504020202020204" pitchFamily="34" charset="0"/>
                <a:cs typeface="Aktiv Grotesk" panose="020B0504020202020204" pitchFamily="34" charset="0"/>
              </a:rPr>
              <a:t>This standard introduces the concept of execution class (EXC) as a classified set of requirements specified for the execution of the works as a whole, of an individual component, or of a detail of a component. </a:t>
            </a:r>
          </a:p>
          <a:p>
            <a:pPr lvl="0">
              <a:lnSpc>
                <a:spcPct val="107000"/>
              </a:lnSpc>
            </a:pPr>
            <a:endParaRPr lang="en-GB" sz="1200" dirty="0">
              <a:latin typeface="Aktiv Grotesk" panose="020B0504020202020204" pitchFamily="34" charset="0"/>
              <a:ea typeface="Aktiv Grotesk" panose="020B0504020202020204" pitchFamily="34" charset="0"/>
              <a:cs typeface="Aktiv Grotesk" panose="020B0504020202020204" pitchFamily="34" charset="0"/>
            </a:endParaRPr>
          </a:p>
          <a:p>
            <a:pPr lvl="0">
              <a:lnSpc>
                <a:spcPct val="107000"/>
              </a:lnSpc>
            </a:pPr>
            <a:r>
              <a:rPr lang="en-GB" sz="1200" dirty="0">
                <a:effectLst/>
                <a:latin typeface="Aktiv Grotesk" panose="020B0504020202020204" pitchFamily="34" charset="0"/>
                <a:ea typeface="Aktiv Grotesk" panose="020B0504020202020204" pitchFamily="34" charset="0"/>
                <a:cs typeface="Aktiv Grotesk" panose="020B0504020202020204" pitchFamily="34" charset="0"/>
              </a:rPr>
              <a:t>It is a design decision for the specifier to select the execution class required.</a:t>
            </a:r>
          </a:p>
          <a:p>
            <a:pPr>
              <a:lnSpc>
                <a:spcPct val="107000"/>
              </a:lnSpc>
              <a:spcAft>
                <a:spcPts val="800"/>
              </a:spcAft>
            </a:pPr>
            <a:r>
              <a:rPr lang="en-GB" sz="1200" dirty="0">
                <a:effectLst/>
                <a:latin typeface="Aktiv Grotesk" panose="020B0504020202020204" pitchFamily="34" charset="0"/>
                <a:ea typeface="Aktiv Grotesk" panose="020B0504020202020204" pitchFamily="34" charset="0"/>
                <a:cs typeface="Aktiv Grotesk" panose="020B0504020202020204" pitchFamily="34" charset="0"/>
              </a:rPr>
              <a:t> </a:t>
            </a:r>
          </a:p>
        </p:txBody>
      </p:sp>
      <p:sp>
        <p:nvSpPr>
          <p:cNvPr id="5" name="TextBox 4">
            <a:extLst>
              <a:ext uri="{FF2B5EF4-FFF2-40B4-BE49-F238E27FC236}">
                <a16:creationId xmlns:a16="http://schemas.microsoft.com/office/drawing/2014/main" id="{BC795727-BF80-4D54-930B-3AB4D3EA8236}"/>
              </a:ext>
            </a:extLst>
          </p:cNvPr>
          <p:cNvSpPr txBox="1"/>
          <p:nvPr/>
        </p:nvSpPr>
        <p:spPr>
          <a:xfrm>
            <a:off x="6438900" y="1795594"/>
            <a:ext cx="4552950" cy="1754326"/>
          </a:xfrm>
          <a:prstGeom prst="rect">
            <a:avLst/>
          </a:prstGeom>
          <a:noFill/>
        </p:spPr>
        <p:txBody>
          <a:bodyPr wrap="square" rtlCol="0">
            <a:spAutoFit/>
          </a:bodyPr>
          <a:lstStyle/>
          <a:p>
            <a:r>
              <a:rPr lang="en-GB" sz="1200" dirty="0">
                <a:effectLst/>
                <a:latin typeface="Aktiv Grotesk" panose="020B0504020202020204" pitchFamily="34" charset="0"/>
                <a:ea typeface="Aktiv Grotesk" panose="020B0504020202020204" pitchFamily="34" charset="0"/>
                <a:cs typeface="Aktiv Grotesk" panose="020B0504020202020204" pitchFamily="34" charset="0"/>
              </a:rPr>
              <a:t>There are four Execution Classes - 1 is the least onerous and 4 is the most onerous - to cover construction applications from an agricultural shed to a stadium or long span bridge subject to fatigue loading. </a:t>
            </a:r>
          </a:p>
          <a:p>
            <a:endParaRPr lang="en-GB" sz="1200" dirty="0">
              <a:latin typeface="Aktiv Grotesk" panose="020B0504020202020204" pitchFamily="34" charset="0"/>
              <a:ea typeface="Aktiv Grotesk" panose="020B0504020202020204" pitchFamily="34" charset="0"/>
              <a:cs typeface="Aktiv Grotesk" panose="020B0504020202020204" pitchFamily="34" charset="0"/>
            </a:endParaRPr>
          </a:p>
          <a:p>
            <a:r>
              <a:rPr lang="en-GB" sz="1200" dirty="0">
                <a:effectLst/>
                <a:latin typeface="Aktiv Grotesk" panose="020B0504020202020204" pitchFamily="34" charset="0"/>
                <a:ea typeface="Aktiv Grotesk" panose="020B0504020202020204" pitchFamily="34" charset="0"/>
                <a:cs typeface="Aktiv Grotesk" panose="020B0504020202020204" pitchFamily="34" charset="0"/>
              </a:rPr>
              <a:t>These classes are referred to throughout BS EN 1090 to differentiate between audited levels of quality, testing and qualifications of the manufacturer</a:t>
            </a:r>
          </a:p>
          <a:p>
            <a:endParaRPr lang="en-GB" sz="1200" dirty="0">
              <a:latin typeface="Aktiv Grotesk" panose="020B0504020202020204" pitchFamily="34" charset="0"/>
              <a:ea typeface="Aktiv Grotesk" panose="020B0504020202020204" pitchFamily="34" charset="0"/>
              <a:cs typeface="Aktiv Grotesk" panose="020B0504020202020204" pitchFamily="34" charset="0"/>
            </a:endParaRPr>
          </a:p>
        </p:txBody>
      </p:sp>
      <p:pic>
        <p:nvPicPr>
          <p:cNvPr id="6146" name="Picture 2" descr="Key icon - Free download on Iconfinder">
            <a:extLst>
              <a:ext uri="{FF2B5EF4-FFF2-40B4-BE49-F238E27FC236}">
                <a16:creationId xmlns:a16="http://schemas.microsoft.com/office/drawing/2014/main" id="{794A24C3-751D-4584-BDCC-811A8C517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2980153" y="1193630"/>
            <a:ext cx="519239" cy="5192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ey icon - Free download on Iconfinder">
            <a:extLst>
              <a:ext uri="{FF2B5EF4-FFF2-40B4-BE49-F238E27FC236}">
                <a16:creationId xmlns:a16="http://schemas.microsoft.com/office/drawing/2014/main" id="{22886B69-B64C-4037-B4BA-8212B72CC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8616409" y="1193630"/>
            <a:ext cx="519239" cy="51923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E206281-9C8A-4888-B7F6-9ED838627AF0}"/>
              </a:ext>
            </a:extLst>
          </p:cNvPr>
          <p:cNvSpPr txBox="1"/>
          <p:nvPr/>
        </p:nvSpPr>
        <p:spPr>
          <a:xfrm>
            <a:off x="1114424" y="4632641"/>
            <a:ext cx="4772025" cy="1665136"/>
          </a:xfrm>
          <a:prstGeom prst="rect">
            <a:avLst/>
          </a:prstGeom>
          <a:noFill/>
        </p:spPr>
        <p:txBody>
          <a:bodyPr wrap="square" rtlCol="0">
            <a:spAutoFit/>
          </a:bodyPr>
          <a:lstStyle/>
          <a:p>
            <a:pPr lvl="0">
              <a:lnSpc>
                <a:spcPct val="107000"/>
              </a:lnSpc>
            </a:pPr>
            <a:r>
              <a:rPr lang="en-GB" sz="1200" dirty="0">
                <a:effectLst/>
                <a:latin typeface="Aktiv Grotesk" panose="020B0504020202020204" pitchFamily="34" charset="0"/>
                <a:ea typeface="Aktiv Grotesk" panose="020B0504020202020204" pitchFamily="34" charset="0"/>
                <a:cs typeface="Aktiv Grotesk" panose="020B0504020202020204" pitchFamily="34" charset="0"/>
              </a:rPr>
              <a:t>The recommended procedure for determining Execution Class is given in Eurocode 3: Design of steel structures, EN1993-1-1:2005/A1:2014 Annex c. It is linked to Consequence Class (risk to human life, economics and the environment from structural failure or collapse), </a:t>
            </a:r>
          </a:p>
          <a:p>
            <a:pPr lvl="0">
              <a:lnSpc>
                <a:spcPct val="107000"/>
              </a:lnSpc>
            </a:pPr>
            <a:endParaRPr lang="en-GB" sz="1200" dirty="0">
              <a:latin typeface="Aktiv Grotesk" panose="020B0504020202020204" pitchFamily="34" charset="0"/>
              <a:ea typeface="Aktiv Grotesk" panose="020B0504020202020204" pitchFamily="34" charset="0"/>
              <a:cs typeface="Aktiv Grotesk" panose="020B0504020202020204" pitchFamily="34" charset="0"/>
            </a:endParaRPr>
          </a:p>
          <a:p>
            <a:pPr lvl="0">
              <a:lnSpc>
                <a:spcPct val="107000"/>
              </a:lnSpc>
            </a:pPr>
            <a:r>
              <a:rPr lang="en-GB" sz="1200" dirty="0">
                <a:effectLst/>
                <a:latin typeface="Aktiv Grotesk" panose="020B0504020202020204" pitchFamily="34" charset="0"/>
                <a:ea typeface="Aktiv Grotesk" panose="020B0504020202020204" pitchFamily="34" charset="0"/>
                <a:cs typeface="Aktiv Grotesk" panose="020B0504020202020204" pitchFamily="34" charset="0"/>
              </a:rPr>
              <a:t>Production Category (complexity of fabrication) and Service Category (actions and stress to be imposed on the structure).</a:t>
            </a:r>
          </a:p>
        </p:txBody>
      </p:sp>
      <p:sp>
        <p:nvSpPr>
          <p:cNvPr id="19" name="TextBox 18">
            <a:extLst>
              <a:ext uri="{FF2B5EF4-FFF2-40B4-BE49-F238E27FC236}">
                <a16:creationId xmlns:a16="http://schemas.microsoft.com/office/drawing/2014/main" id="{FB242279-671A-4E37-A3C1-4F4AB2A2AEBC}"/>
              </a:ext>
            </a:extLst>
          </p:cNvPr>
          <p:cNvSpPr txBox="1"/>
          <p:nvPr/>
        </p:nvSpPr>
        <p:spPr>
          <a:xfrm>
            <a:off x="6438900" y="4636770"/>
            <a:ext cx="4552950" cy="646331"/>
          </a:xfrm>
          <a:prstGeom prst="rect">
            <a:avLst/>
          </a:prstGeom>
          <a:noFill/>
        </p:spPr>
        <p:txBody>
          <a:bodyPr wrap="square" rtlCol="0">
            <a:spAutoFit/>
          </a:bodyPr>
          <a:lstStyle/>
          <a:p>
            <a:r>
              <a:rPr lang="en-GB" sz="1200" dirty="0">
                <a:effectLst/>
                <a:latin typeface="Aktiv Grotesk" panose="020B0504020202020204" pitchFamily="34" charset="0"/>
                <a:ea typeface="Aktiv Grotesk" panose="020B0504020202020204" pitchFamily="34" charset="0"/>
                <a:cs typeface="Aktiv Grotesk" panose="020B0504020202020204" pitchFamily="34" charset="0"/>
              </a:rPr>
              <a:t>The majority of the manufacturers require FPC Certificate to EXC2 allowing them to manufacture up to medium sized commercial and residential structures.</a:t>
            </a:r>
          </a:p>
        </p:txBody>
      </p:sp>
      <p:pic>
        <p:nvPicPr>
          <p:cNvPr id="20" name="Picture 2" descr="Key icon - Free download on Iconfinder">
            <a:extLst>
              <a:ext uri="{FF2B5EF4-FFF2-40B4-BE49-F238E27FC236}">
                <a16:creationId xmlns:a16="http://schemas.microsoft.com/office/drawing/2014/main" id="{FEDD5E65-5E48-48AA-AE1D-F0B65C14B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2980152" y="4005817"/>
            <a:ext cx="519239" cy="5192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ey icon - Free download on Iconfinder">
            <a:extLst>
              <a:ext uri="{FF2B5EF4-FFF2-40B4-BE49-F238E27FC236}">
                <a16:creationId xmlns:a16="http://schemas.microsoft.com/office/drawing/2014/main" id="{CC0A95CB-44C5-4511-B9D4-AAB7071EE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8616408" y="4005817"/>
            <a:ext cx="519239" cy="51923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E856D1B-FB63-4609-82DB-771E6B9D6453}"/>
              </a:ext>
            </a:extLst>
          </p:cNvPr>
          <p:cNvSpPr txBox="1"/>
          <p:nvPr/>
        </p:nvSpPr>
        <p:spPr>
          <a:xfrm>
            <a:off x="6438900" y="5659690"/>
            <a:ext cx="4358802" cy="646331"/>
          </a:xfrm>
          <a:prstGeom prst="rect">
            <a:avLst/>
          </a:prstGeom>
          <a:noFill/>
        </p:spPr>
        <p:txBody>
          <a:bodyPr wrap="square" rtlCol="0">
            <a:spAutoFit/>
          </a:bodyPr>
          <a:lstStyle/>
          <a:p>
            <a:r>
              <a:rPr lang="en-GB" sz="1800" dirty="0">
                <a:solidFill>
                  <a:srgbClr val="153F8F"/>
                </a:solidFill>
                <a:effectLst/>
                <a:latin typeface="Aktiv Grotesk" panose="020B0504020202020204" pitchFamily="34" charset="0"/>
                <a:ea typeface="Aktiv Grotesk" panose="020B0504020202020204" pitchFamily="34" charset="0"/>
                <a:cs typeface="Aktiv Grotesk" panose="020B0504020202020204" pitchFamily="34" charset="0"/>
              </a:rPr>
              <a:t>BBA has issued many EN 1090 FPC Certificates for all 4 Execution classes.</a:t>
            </a:r>
          </a:p>
        </p:txBody>
      </p:sp>
    </p:spTree>
    <p:extLst>
      <p:ext uri="{BB962C8B-B14F-4D97-AF65-F5344CB8AC3E}">
        <p14:creationId xmlns:p14="http://schemas.microsoft.com/office/powerpoint/2010/main" val="1570954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99B9D6-98CA-450F-930E-B5700C7D7C39}"/>
              </a:ext>
            </a:extLst>
          </p:cNvPr>
          <p:cNvSpPr>
            <a:spLocks noGrp="1"/>
          </p:cNvSpPr>
          <p:nvPr>
            <p:ph type="body" sz="quarter" idx="3"/>
          </p:nvPr>
        </p:nvSpPr>
        <p:spPr>
          <a:xfrm>
            <a:off x="393699" y="230317"/>
            <a:ext cx="5569355" cy="419015"/>
          </a:xfrm>
        </p:spPr>
        <p:txBody>
          <a:bodyPr>
            <a:normAutofit lnSpcReduction="10000"/>
          </a:bodyPr>
          <a:lstStyle/>
          <a:p>
            <a:r>
              <a:rPr lang="en-GB" dirty="0"/>
              <a:t>EN 1090 Key Points (continued…)</a:t>
            </a:r>
          </a:p>
        </p:txBody>
      </p:sp>
      <p:sp>
        <p:nvSpPr>
          <p:cNvPr id="7" name="Rectangle 17">
            <a:extLst>
              <a:ext uri="{FF2B5EF4-FFF2-40B4-BE49-F238E27FC236}">
                <a16:creationId xmlns:a16="http://schemas.microsoft.com/office/drawing/2014/main" id="{83490826-FE23-4DE1-BB83-E9D78D2A8563}"/>
              </a:ext>
            </a:extLst>
          </p:cNvPr>
          <p:cNvSpPr>
            <a:spLocks noChangeArrowheads="1"/>
          </p:cNvSpPr>
          <p:nvPr/>
        </p:nvSpPr>
        <p:spPr bwMode="auto">
          <a:xfrm>
            <a:off x="0" y="6273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18">
            <a:extLst>
              <a:ext uri="{FF2B5EF4-FFF2-40B4-BE49-F238E27FC236}">
                <a16:creationId xmlns:a16="http://schemas.microsoft.com/office/drawing/2014/main" id="{6169F478-23D1-4C74-9DBE-2864B9680FD4}"/>
              </a:ext>
            </a:extLst>
          </p:cNvPr>
          <p:cNvSpPr>
            <a:spLocks noChangeArrowheads="1"/>
          </p:cNvSpPr>
          <p:nvPr/>
        </p:nvSpPr>
        <p:spPr bwMode="auto">
          <a:xfrm>
            <a:off x="0" y="888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9">
            <a:extLst>
              <a:ext uri="{FF2B5EF4-FFF2-40B4-BE49-F238E27FC236}">
                <a16:creationId xmlns:a16="http://schemas.microsoft.com/office/drawing/2014/main" id="{2C67088D-E595-4C4F-82C5-892F204153AB}"/>
              </a:ext>
            </a:extLst>
          </p:cNvPr>
          <p:cNvSpPr>
            <a:spLocks noChangeArrowheads="1"/>
          </p:cNvSpPr>
          <p:nvPr/>
        </p:nvSpPr>
        <p:spPr bwMode="auto">
          <a:xfrm>
            <a:off x="0" y="11029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0">
            <a:extLst>
              <a:ext uri="{FF2B5EF4-FFF2-40B4-BE49-F238E27FC236}">
                <a16:creationId xmlns:a16="http://schemas.microsoft.com/office/drawing/2014/main" id="{99E09EEB-4BAD-4570-96F9-5D65A8D8B63D}"/>
              </a:ext>
            </a:extLst>
          </p:cNvPr>
          <p:cNvSpPr>
            <a:spLocks noChangeArrowheads="1"/>
          </p:cNvSpPr>
          <p:nvPr/>
        </p:nvSpPr>
        <p:spPr bwMode="auto">
          <a:xfrm>
            <a:off x="0" y="13195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1">
            <a:extLst>
              <a:ext uri="{FF2B5EF4-FFF2-40B4-BE49-F238E27FC236}">
                <a16:creationId xmlns:a16="http://schemas.microsoft.com/office/drawing/2014/main" id="{9645E908-32AB-448E-A92C-E7FC9884E771}"/>
              </a:ext>
            </a:extLst>
          </p:cNvPr>
          <p:cNvSpPr>
            <a:spLocks noChangeArrowheads="1"/>
          </p:cNvSpPr>
          <p:nvPr/>
        </p:nvSpPr>
        <p:spPr bwMode="auto">
          <a:xfrm>
            <a:off x="0" y="1490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22">
            <a:extLst>
              <a:ext uri="{FF2B5EF4-FFF2-40B4-BE49-F238E27FC236}">
                <a16:creationId xmlns:a16="http://schemas.microsoft.com/office/drawing/2014/main" id="{85A2B282-253B-4640-A735-D1337BDC999B}"/>
              </a:ext>
            </a:extLst>
          </p:cNvPr>
          <p:cNvSpPr>
            <a:spLocks noChangeArrowheads="1"/>
          </p:cNvSpPr>
          <p:nvPr/>
        </p:nvSpPr>
        <p:spPr bwMode="auto">
          <a:xfrm>
            <a:off x="0" y="1617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3">
            <a:extLst>
              <a:ext uri="{FF2B5EF4-FFF2-40B4-BE49-F238E27FC236}">
                <a16:creationId xmlns:a16="http://schemas.microsoft.com/office/drawing/2014/main" id="{3854EEC8-A730-4069-B734-BF99237DA40B}"/>
              </a:ext>
            </a:extLst>
          </p:cNvPr>
          <p:cNvSpPr>
            <a:spLocks noChangeArrowheads="1"/>
          </p:cNvSpPr>
          <p:nvPr/>
        </p:nvSpPr>
        <p:spPr bwMode="auto">
          <a:xfrm>
            <a:off x="0" y="17411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4">
            <a:extLst>
              <a:ext uri="{FF2B5EF4-FFF2-40B4-BE49-F238E27FC236}">
                <a16:creationId xmlns:a16="http://schemas.microsoft.com/office/drawing/2014/main" id="{3899D3B2-36BB-4B13-B616-AECAFC3E0221}"/>
              </a:ext>
            </a:extLst>
          </p:cNvPr>
          <p:cNvSpPr>
            <a:spLocks noChangeArrowheads="1"/>
          </p:cNvSpPr>
          <p:nvPr/>
        </p:nvSpPr>
        <p:spPr bwMode="auto">
          <a:xfrm>
            <a:off x="0" y="1907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5">
            <a:extLst>
              <a:ext uri="{FF2B5EF4-FFF2-40B4-BE49-F238E27FC236}">
                <a16:creationId xmlns:a16="http://schemas.microsoft.com/office/drawing/2014/main" id="{9C70C7F1-333A-4354-B93F-DADBBB5D5FF0}"/>
              </a:ext>
            </a:extLst>
          </p:cNvPr>
          <p:cNvSpPr>
            <a:spLocks noChangeArrowheads="1"/>
          </p:cNvSpPr>
          <p:nvPr/>
        </p:nvSpPr>
        <p:spPr bwMode="auto">
          <a:xfrm>
            <a:off x="0" y="2085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4DDDE35B-FA3A-416D-A6E5-CBE48823576E}"/>
              </a:ext>
            </a:extLst>
          </p:cNvPr>
          <p:cNvSpPr txBox="1"/>
          <p:nvPr/>
        </p:nvSpPr>
        <p:spPr>
          <a:xfrm>
            <a:off x="1640974" y="1472061"/>
            <a:ext cx="9644366" cy="4823949"/>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A Welding Quality Management System (WQMS) is required that is in accordance with relevant part of EN ISO 3834, depending on EXC class.</a:t>
            </a:r>
          </a:p>
          <a:p>
            <a:pPr lvl="0">
              <a:lnSpc>
                <a:spcPct val="107000"/>
              </a:lnSpc>
            </a:pPr>
            <a:endParaRPr lang="en-GB" sz="1600" dirty="0">
              <a:effectLst/>
              <a:latin typeface="Aktiv Grotesk" panose="020B0504020202020204" pitchFamily="34" charset="0"/>
              <a:ea typeface="Aktiv Grotesk" panose="020B0504020202020204" pitchFamily="34" charset="0"/>
              <a:cs typeface="Aktiv Grotesk" panose="020B0504020202020204" pitchFamily="34" charset="0"/>
            </a:endParaRPr>
          </a:p>
          <a:p>
            <a:pPr marL="342900" lvl="0" indent="-342900">
              <a:lnSpc>
                <a:spcPct val="107000"/>
              </a:lnSpc>
              <a:buFont typeface="Symbol" panose="05050102010706020507" pitchFamily="18" charset="2"/>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For EXC2 and above, the manufacturer must either employ, or have access to, a Responsible Welding Coordinator (RWC) to control their WQMS meeting the requirements of BS EN ISO 14731:2006 Welding Coordination.</a:t>
            </a:r>
          </a:p>
          <a:p>
            <a:pPr lvl="0">
              <a:lnSpc>
                <a:spcPct val="107000"/>
              </a:lnSpc>
            </a:pPr>
            <a:endParaRPr lang="en-GB" sz="1600" dirty="0">
              <a:effectLst/>
              <a:latin typeface="Aktiv Grotesk" panose="020B0504020202020204" pitchFamily="34" charset="0"/>
              <a:ea typeface="Aktiv Grotesk" panose="020B0504020202020204" pitchFamily="34" charset="0"/>
              <a:cs typeface="Aktiv Grotesk" panose="020B0504020202020204" pitchFamily="34" charset="0"/>
            </a:endParaRPr>
          </a:p>
          <a:p>
            <a:pPr marL="342900" lvl="0" indent="-342900">
              <a:lnSpc>
                <a:spcPct val="107000"/>
              </a:lnSpc>
              <a:buFont typeface="Symbol" panose="05050102010706020507" pitchFamily="18" charset="2"/>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The manufacturer must draw up a Weld Procedure Specification (WPS) which details the weld type and all relevant parameters such as preparation, pre-heat, voltage, Amps, welding wire and speed, shielding gas and flow rate, material grade and thicknesses, weld dimensions etc.</a:t>
            </a:r>
          </a:p>
          <a:p>
            <a:pPr lvl="0">
              <a:lnSpc>
                <a:spcPct val="107000"/>
              </a:lnSpc>
            </a:pPr>
            <a:endParaRPr lang="en-GB" sz="1600" dirty="0">
              <a:effectLst/>
              <a:latin typeface="Aktiv Grotesk" panose="020B0504020202020204" pitchFamily="34" charset="0"/>
              <a:ea typeface="Aktiv Grotesk" panose="020B0504020202020204" pitchFamily="34" charset="0"/>
              <a:cs typeface="Aktiv Grotesk" panose="020B0504020202020204" pitchFamily="34" charset="0"/>
            </a:endParaRPr>
          </a:p>
          <a:p>
            <a:pPr marL="342900" lvl="0" indent="-342900">
              <a:lnSpc>
                <a:spcPct val="107000"/>
              </a:lnSpc>
              <a:buFont typeface="Symbol" panose="05050102010706020507" pitchFamily="18" charset="2"/>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A specific weld sample, produced in line with the company’s WPS by the company welder (s), must be examined in detail by an accredited lab as per requirement of the relevant standards, BS EN ISO 15614‑1:2017+A1:2019.</a:t>
            </a:r>
          </a:p>
          <a:p>
            <a:pPr lvl="0">
              <a:lnSpc>
                <a:spcPct val="107000"/>
              </a:lnSpc>
            </a:pPr>
            <a:endParaRPr lang="en-GB" sz="1600" dirty="0">
              <a:effectLst/>
              <a:latin typeface="Aktiv Grotesk" panose="020B0504020202020204" pitchFamily="34" charset="0"/>
              <a:ea typeface="Aktiv Grotesk" panose="020B0504020202020204" pitchFamily="34" charset="0"/>
              <a:cs typeface="Aktiv Grotesk" panose="020B0504020202020204" pitchFamily="34" charset="0"/>
            </a:endParaRPr>
          </a:p>
          <a:p>
            <a:pPr marL="342900" lvl="0" indent="-342900">
              <a:lnSpc>
                <a:spcPct val="107000"/>
              </a:lnSpc>
              <a:spcAft>
                <a:spcPts val="800"/>
              </a:spcAft>
              <a:buFont typeface="Symbol" panose="05050102010706020507" pitchFamily="18" charset="2"/>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The successful results of examination of the weld samples, the Weld Procedure Qualification Records (WPQR) and Welder’s Test Certificate are issued, and these are examined during the assessment by the NB.</a:t>
            </a:r>
          </a:p>
        </p:txBody>
      </p:sp>
      <p:pic>
        <p:nvPicPr>
          <p:cNvPr id="6146" name="Picture 2" descr="Key icon - Free download on Iconfinder">
            <a:extLst>
              <a:ext uri="{FF2B5EF4-FFF2-40B4-BE49-F238E27FC236}">
                <a16:creationId xmlns:a16="http://schemas.microsoft.com/office/drawing/2014/main" id="{794A24C3-751D-4584-BDCC-811A8C517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1306026" y="1396683"/>
            <a:ext cx="519239" cy="51923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Key icon - Free download on Iconfinder">
            <a:extLst>
              <a:ext uri="{FF2B5EF4-FFF2-40B4-BE49-F238E27FC236}">
                <a16:creationId xmlns:a16="http://schemas.microsoft.com/office/drawing/2014/main" id="{0601A483-7081-4F0A-8156-27C16464D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1306025" y="2175205"/>
            <a:ext cx="519239" cy="5192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Key icon - Free download on Iconfinder">
            <a:extLst>
              <a:ext uri="{FF2B5EF4-FFF2-40B4-BE49-F238E27FC236}">
                <a16:creationId xmlns:a16="http://schemas.microsoft.com/office/drawing/2014/main" id="{0F91948E-4EC5-4C84-A997-15BAEF9E9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1306025" y="3235776"/>
            <a:ext cx="519239" cy="5192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Key icon - Free download on Iconfinder">
            <a:extLst>
              <a:ext uri="{FF2B5EF4-FFF2-40B4-BE49-F238E27FC236}">
                <a16:creationId xmlns:a16="http://schemas.microsoft.com/office/drawing/2014/main" id="{BB37C986-D799-4A54-B423-8C84C7C05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1312753" y="4283648"/>
            <a:ext cx="519239" cy="51923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Key icon - Free download on Iconfinder">
            <a:extLst>
              <a:ext uri="{FF2B5EF4-FFF2-40B4-BE49-F238E27FC236}">
                <a16:creationId xmlns:a16="http://schemas.microsoft.com/office/drawing/2014/main" id="{2B2EFD4C-16E6-45BB-8EDD-AF1C6F8EE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1306024" y="5320767"/>
            <a:ext cx="519239" cy="51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732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99B9D6-98CA-450F-930E-B5700C7D7C39}"/>
              </a:ext>
            </a:extLst>
          </p:cNvPr>
          <p:cNvSpPr>
            <a:spLocks noGrp="1"/>
          </p:cNvSpPr>
          <p:nvPr>
            <p:ph type="body" sz="quarter" idx="3"/>
          </p:nvPr>
        </p:nvSpPr>
        <p:spPr>
          <a:xfrm>
            <a:off x="393700" y="230317"/>
            <a:ext cx="6711950" cy="419015"/>
          </a:xfrm>
        </p:spPr>
        <p:txBody>
          <a:bodyPr>
            <a:normAutofit/>
          </a:bodyPr>
          <a:lstStyle/>
          <a:p>
            <a:r>
              <a:rPr lang="en-GB" sz="2000" dirty="0"/>
              <a:t>Other key related areas assessed by the NB</a:t>
            </a:r>
          </a:p>
        </p:txBody>
      </p:sp>
      <p:sp>
        <p:nvSpPr>
          <p:cNvPr id="7" name="Rectangle 17">
            <a:extLst>
              <a:ext uri="{FF2B5EF4-FFF2-40B4-BE49-F238E27FC236}">
                <a16:creationId xmlns:a16="http://schemas.microsoft.com/office/drawing/2014/main" id="{83490826-FE23-4DE1-BB83-E9D78D2A8563}"/>
              </a:ext>
            </a:extLst>
          </p:cNvPr>
          <p:cNvSpPr>
            <a:spLocks noChangeArrowheads="1"/>
          </p:cNvSpPr>
          <p:nvPr/>
        </p:nvSpPr>
        <p:spPr bwMode="auto">
          <a:xfrm>
            <a:off x="0" y="6273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18">
            <a:extLst>
              <a:ext uri="{FF2B5EF4-FFF2-40B4-BE49-F238E27FC236}">
                <a16:creationId xmlns:a16="http://schemas.microsoft.com/office/drawing/2014/main" id="{6169F478-23D1-4C74-9DBE-2864B9680FD4}"/>
              </a:ext>
            </a:extLst>
          </p:cNvPr>
          <p:cNvSpPr>
            <a:spLocks noChangeArrowheads="1"/>
          </p:cNvSpPr>
          <p:nvPr/>
        </p:nvSpPr>
        <p:spPr bwMode="auto">
          <a:xfrm>
            <a:off x="0" y="888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9">
            <a:extLst>
              <a:ext uri="{FF2B5EF4-FFF2-40B4-BE49-F238E27FC236}">
                <a16:creationId xmlns:a16="http://schemas.microsoft.com/office/drawing/2014/main" id="{2C67088D-E595-4C4F-82C5-892F204153AB}"/>
              </a:ext>
            </a:extLst>
          </p:cNvPr>
          <p:cNvSpPr>
            <a:spLocks noChangeArrowheads="1"/>
          </p:cNvSpPr>
          <p:nvPr/>
        </p:nvSpPr>
        <p:spPr bwMode="auto">
          <a:xfrm>
            <a:off x="0" y="11029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0">
            <a:extLst>
              <a:ext uri="{FF2B5EF4-FFF2-40B4-BE49-F238E27FC236}">
                <a16:creationId xmlns:a16="http://schemas.microsoft.com/office/drawing/2014/main" id="{99E09EEB-4BAD-4570-96F9-5D65A8D8B63D}"/>
              </a:ext>
            </a:extLst>
          </p:cNvPr>
          <p:cNvSpPr>
            <a:spLocks noChangeArrowheads="1"/>
          </p:cNvSpPr>
          <p:nvPr/>
        </p:nvSpPr>
        <p:spPr bwMode="auto">
          <a:xfrm>
            <a:off x="0" y="13195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1">
            <a:extLst>
              <a:ext uri="{FF2B5EF4-FFF2-40B4-BE49-F238E27FC236}">
                <a16:creationId xmlns:a16="http://schemas.microsoft.com/office/drawing/2014/main" id="{9645E908-32AB-448E-A92C-E7FC9884E771}"/>
              </a:ext>
            </a:extLst>
          </p:cNvPr>
          <p:cNvSpPr>
            <a:spLocks noChangeArrowheads="1"/>
          </p:cNvSpPr>
          <p:nvPr/>
        </p:nvSpPr>
        <p:spPr bwMode="auto">
          <a:xfrm>
            <a:off x="0" y="1490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22">
            <a:extLst>
              <a:ext uri="{FF2B5EF4-FFF2-40B4-BE49-F238E27FC236}">
                <a16:creationId xmlns:a16="http://schemas.microsoft.com/office/drawing/2014/main" id="{85A2B282-253B-4640-A735-D1337BDC999B}"/>
              </a:ext>
            </a:extLst>
          </p:cNvPr>
          <p:cNvSpPr>
            <a:spLocks noChangeArrowheads="1"/>
          </p:cNvSpPr>
          <p:nvPr/>
        </p:nvSpPr>
        <p:spPr bwMode="auto">
          <a:xfrm>
            <a:off x="0" y="1617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3">
            <a:extLst>
              <a:ext uri="{FF2B5EF4-FFF2-40B4-BE49-F238E27FC236}">
                <a16:creationId xmlns:a16="http://schemas.microsoft.com/office/drawing/2014/main" id="{3854EEC8-A730-4069-B734-BF99237DA40B}"/>
              </a:ext>
            </a:extLst>
          </p:cNvPr>
          <p:cNvSpPr>
            <a:spLocks noChangeArrowheads="1"/>
          </p:cNvSpPr>
          <p:nvPr/>
        </p:nvSpPr>
        <p:spPr bwMode="auto">
          <a:xfrm>
            <a:off x="0" y="17411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4">
            <a:extLst>
              <a:ext uri="{FF2B5EF4-FFF2-40B4-BE49-F238E27FC236}">
                <a16:creationId xmlns:a16="http://schemas.microsoft.com/office/drawing/2014/main" id="{3899D3B2-36BB-4B13-B616-AECAFC3E0221}"/>
              </a:ext>
            </a:extLst>
          </p:cNvPr>
          <p:cNvSpPr>
            <a:spLocks noChangeArrowheads="1"/>
          </p:cNvSpPr>
          <p:nvPr/>
        </p:nvSpPr>
        <p:spPr bwMode="auto">
          <a:xfrm>
            <a:off x="0" y="1907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5">
            <a:extLst>
              <a:ext uri="{FF2B5EF4-FFF2-40B4-BE49-F238E27FC236}">
                <a16:creationId xmlns:a16="http://schemas.microsoft.com/office/drawing/2014/main" id="{9C70C7F1-333A-4354-B93F-DADBBB5D5FF0}"/>
              </a:ext>
            </a:extLst>
          </p:cNvPr>
          <p:cNvSpPr>
            <a:spLocks noChangeArrowheads="1"/>
          </p:cNvSpPr>
          <p:nvPr/>
        </p:nvSpPr>
        <p:spPr bwMode="auto">
          <a:xfrm>
            <a:off x="0" y="2085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0F7A117-27FB-419E-9776-DADCF8AA38B2}"/>
              </a:ext>
            </a:extLst>
          </p:cNvPr>
          <p:cNvSpPr txBox="1"/>
          <p:nvPr/>
        </p:nvSpPr>
        <p:spPr>
          <a:xfrm>
            <a:off x="981075" y="2222618"/>
            <a:ext cx="4791075" cy="3712555"/>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Review of contract requirements</a:t>
            </a:r>
          </a:p>
          <a:p>
            <a:pPr marL="342900" lvl="0" indent="-342900">
              <a:lnSpc>
                <a:spcPct val="107000"/>
              </a:lnSpc>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Technical review of contracts</a:t>
            </a:r>
          </a:p>
          <a:p>
            <a:pPr marL="342900" lvl="0" indent="-342900">
              <a:lnSpc>
                <a:spcPct val="107000"/>
              </a:lnSpc>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Sub-contracting</a:t>
            </a:r>
          </a:p>
          <a:p>
            <a:pPr marL="342900" lvl="0" indent="-342900">
              <a:lnSpc>
                <a:spcPct val="107000"/>
              </a:lnSpc>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Equipment</a:t>
            </a:r>
          </a:p>
          <a:p>
            <a:pPr marL="342900" lvl="0" indent="-342900">
              <a:lnSpc>
                <a:spcPct val="107000"/>
              </a:lnSpc>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Premises</a:t>
            </a:r>
          </a:p>
          <a:p>
            <a:pPr marL="342900" lvl="0" indent="-342900">
              <a:lnSpc>
                <a:spcPct val="107000"/>
              </a:lnSpc>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Storage and handling welding consumables</a:t>
            </a:r>
          </a:p>
          <a:p>
            <a:pPr marL="342900" lvl="0" indent="-342900">
              <a:lnSpc>
                <a:spcPct val="107000"/>
              </a:lnSpc>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Storage of parent materials</a:t>
            </a:r>
          </a:p>
          <a:p>
            <a:pPr marL="342900" lvl="0" indent="-342900">
              <a:lnSpc>
                <a:spcPct val="107000"/>
              </a:lnSpc>
              <a:spcAft>
                <a:spcPts val="800"/>
              </a:spcAft>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Post-weld heat treatment</a:t>
            </a:r>
          </a:p>
          <a:p>
            <a:endParaRPr lang="en-GB" dirty="0"/>
          </a:p>
          <a:p>
            <a:pPr marL="342900" lvl="0" indent="-342900">
              <a:lnSpc>
                <a:spcPct val="107000"/>
              </a:lnSpc>
              <a:buFont typeface="Symbol" panose="05050102010706020507" pitchFamily="18" charset="2"/>
              <a:buChar char=""/>
            </a:pPr>
            <a:endParaRPr lang="en-GB" sz="1800" dirty="0">
              <a:effectLst/>
              <a:latin typeface="Aktiv Grotesk" panose="020B0504020202020204" pitchFamily="34" charset="0"/>
              <a:ea typeface="Aktiv Grotesk" panose="020B0504020202020204" pitchFamily="34" charset="0"/>
              <a:cs typeface="Aktiv Grotesk" panose="020B0504020202020204" pitchFamily="34" charset="0"/>
            </a:endParaRPr>
          </a:p>
          <a:p>
            <a:endParaRPr lang="en-GB" dirty="0">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5" name="TextBox 4">
            <a:extLst>
              <a:ext uri="{FF2B5EF4-FFF2-40B4-BE49-F238E27FC236}">
                <a16:creationId xmlns:a16="http://schemas.microsoft.com/office/drawing/2014/main" id="{FCDBC2EE-F3EF-4BAE-B7A6-524A0ED63D60}"/>
              </a:ext>
            </a:extLst>
          </p:cNvPr>
          <p:cNvSpPr txBox="1"/>
          <p:nvPr/>
        </p:nvSpPr>
        <p:spPr>
          <a:xfrm>
            <a:off x="6096000" y="2160007"/>
            <a:ext cx="5619751" cy="2450094"/>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Inspection and testing before welding</a:t>
            </a:r>
          </a:p>
          <a:p>
            <a:pPr marL="342900" lvl="0" indent="-342900">
              <a:lnSpc>
                <a:spcPct val="107000"/>
              </a:lnSpc>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Inspection and testing during welding</a:t>
            </a:r>
          </a:p>
          <a:p>
            <a:pPr marL="342900" lvl="0" indent="-342900">
              <a:lnSpc>
                <a:spcPct val="107000"/>
              </a:lnSpc>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Inspection and testing after welding</a:t>
            </a:r>
          </a:p>
          <a:p>
            <a:pPr marL="342900" lvl="0" indent="-342900">
              <a:lnSpc>
                <a:spcPct val="107000"/>
              </a:lnSpc>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Non-conformance and corrective actions</a:t>
            </a:r>
          </a:p>
          <a:p>
            <a:pPr marL="342900" lvl="0" indent="-342900">
              <a:lnSpc>
                <a:spcPct val="107000"/>
              </a:lnSpc>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Calibration and validation of measuring, inspection, and testing equipment</a:t>
            </a:r>
          </a:p>
          <a:p>
            <a:pPr marL="342900" lvl="0" indent="-342900">
              <a:lnSpc>
                <a:spcPct val="107000"/>
              </a:lnSpc>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Identification and traceability</a:t>
            </a:r>
          </a:p>
          <a:p>
            <a:pPr marL="342900" lvl="0" indent="-342900">
              <a:lnSpc>
                <a:spcPct val="107000"/>
              </a:lnSpc>
              <a:spcAft>
                <a:spcPts val="800"/>
              </a:spcAft>
              <a:buFont typeface="Symbol" panose="05050102010706020507" pitchFamily="18" charset="2"/>
              <a:buChar char=""/>
            </a:pPr>
            <a:r>
              <a:rPr lang="en-GB" sz="1800" dirty="0">
                <a:effectLst/>
                <a:latin typeface="Aktiv Grotesk" panose="020B0504020202020204" pitchFamily="34" charset="0"/>
                <a:ea typeface="Aktiv Grotesk" panose="020B0504020202020204" pitchFamily="34" charset="0"/>
                <a:cs typeface="Aktiv Grotesk" panose="020B0504020202020204" pitchFamily="34" charset="0"/>
              </a:rPr>
              <a:t>Quality records</a:t>
            </a:r>
          </a:p>
        </p:txBody>
      </p:sp>
    </p:spTree>
    <p:extLst>
      <p:ext uri="{BB962C8B-B14F-4D97-AF65-F5344CB8AC3E}">
        <p14:creationId xmlns:p14="http://schemas.microsoft.com/office/powerpoint/2010/main" val="1770547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9D79E1-A425-224D-BC7C-12EA1FD00BD2}"/>
              </a:ext>
            </a:extLst>
          </p:cNvPr>
          <p:cNvSpPr/>
          <p:nvPr/>
        </p:nvSpPr>
        <p:spPr>
          <a:xfrm>
            <a:off x="-1" y="-1"/>
            <a:ext cx="12304643" cy="6987209"/>
          </a:xfrm>
          <a:prstGeom prst="rect">
            <a:avLst/>
          </a:prstGeom>
          <a:solidFill>
            <a:srgbClr val="15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B2A8BB8-226A-444F-808C-48DCD9F1D61B}"/>
              </a:ext>
            </a:extLst>
          </p:cNvPr>
          <p:cNvSpPr txBox="1"/>
          <p:nvPr/>
        </p:nvSpPr>
        <p:spPr>
          <a:xfrm>
            <a:off x="5148914" y="3031938"/>
            <a:ext cx="2461849" cy="923330"/>
          </a:xfrm>
          <a:prstGeom prst="rect">
            <a:avLst/>
          </a:prstGeom>
          <a:noFill/>
        </p:spPr>
        <p:txBody>
          <a:bodyPr wrap="square" rtlCol="0">
            <a:spAutoFit/>
          </a:bodyPr>
          <a:lstStyle/>
          <a:p>
            <a:r>
              <a:rPr lang="en-US" sz="54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Q&amp;A</a:t>
            </a:r>
            <a:endParaRPr lang="en-GB" sz="54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endParaRPr>
          </a:p>
        </p:txBody>
      </p:sp>
    </p:spTree>
    <p:extLst>
      <p:ext uri="{BB962C8B-B14F-4D97-AF65-F5344CB8AC3E}">
        <p14:creationId xmlns:p14="http://schemas.microsoft.com/office/powerpoint/2010/main" val="140011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F94A18F-FB0A-48A4-8EB4-7E7078321577}"/>
              </a:ext>
            </a:extLst>
          </p:cNvPr>
          <p:cNvPicPr>
            <a:picLocks noChangeAspect="1"/>
          </p:cNvPicPr>
          <p:nvPr/>
        </p:nvPicPr>
        <p:blipFill rotWithShape="1">
          <a:blip r:embed="rId5"/>
          <a:srcRect l="23154" b="29444"/>
          <a:stretch/>
        </p:blipFill>
        <p:spPr>
          <a:xfrm>
            <a:off x="0" y="6329748"/>
            <a:ext cx="843730" cy="372711"/>
          </a:xfrm>
          <a:prstGeom prst="rect">
            <a:avLst/>
          </a:prstGeom>
        </p:spPr>
      </p:pic>
      <p:sp>
        <p:nvSpPr>
          <p:cNvPr id="12" name="Rectangle 11">
            <a:extLst>
              <a:ext uri="{FF2B5EF4-FFF2-40B4-BE49-F238E27FC236}">
                <a16:creationId xmlns:a16="http://schemas.microsoft.com/office/drawing/2014/main" id="{2AF79644-AAC4-4100-BF14-12E0B7440211}"/>
              </a:ext>
            </a:extLst>
          </p:cNvPr>
          <p:cNvSpPr/>
          <p:nvPr/>
        </p:nvSpPr>
        <p:spPr>
          <a:xfrm>
            <a:off x="0" y="-20593"/>
            <a:ext cx="10990775" cy="914400"/>
          </a:xfrm>
          <a:prstGeom prst="rect">
            <a:avLst/>
          </a:prstGeom>
          <a:solidFill>
            <a:srgbClr val="15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6519602-2ECC-4491-AD9C-8E217A268105}"/>
              </a:ext>
            </a:extLst>
          </p:cNvPr>
          <p:cNvSpPr txBox="1"/>
          <p:nvPr/>
        </p:nvSpPr>
        <p:spPr>
          <a:xfrm>
            <a:off x="518984" y="258943"/>
            <a:ext cx="9023080" cy="461665"/>
          </a:xfrm>
          <a:prstGeom prst="rect">
            <a:avLst/>
          </a:prstGeom>
          <a:noFill/>
        </p:spPr>
        <p:txBody>
          <a:bodyPr wrap="square" rtlCol="0">
            <a:spAutoFit/>
          </a:bodyPr>
          <a:lstStyle/>
          <a:p>
            <a:r>
              <a:rPr lang="en-US" sz="24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Webinars</a:t>
            </a:r>
          </a:p>
        </p:txBody>
      </p:sp>
      <p:pic>
        <p:nvPicPr>
          <p:cNvPr id="15" name="Picture 14">
            <a:extLst>
              <a:ext uri="{FF2B5EF4-FFF2-40B4-BE49-F238E27FC236}">
                <a16:creationId xmlns:a16="http://schemas.microsoft.com/office/drawing/2014/main" id="{772A0854-D073-4C33-BEC4-743A88E7A997}"/>
              </a:ext>
            </a:extLst>
          </p:cNvPr>
          <p:cNvPicPr>
            <a:picLocks noChangeAspect="1"/>
          </p:cNvPicPr>
          <p:nvPr/>
        </p:nvPicPr>
        <p:blipFill>
          <a:blip r:embed="rId6"/>
          <a:stretch>
            <a:fillRect/>
          </a:stretch>
        </p:blipFill>
        <p:spPr>
          <a:xfrm>
            <a:off x="10990775" y="129107"/>
            <a:ext cx="1106998" cy="614999"/>
          </a:xfrm>
          <a:prstGeom prst="rect">
            <a:avLst/>
          </a:prstGeom>
        </p:spPr>
      </p:pic>
      <p:sp>
        <p:nvSpPr>
          <p:cNvPr id="16" name="Rectangle 15">
            <a:extLst>
              <a:ext uri="{FF2B5EF4-FFF2-40B4-BE49-F238E27FC236}">
                <a16:creationId xmlns:a16="http://schemas.microsoft.com/office/drawing/2014/main" id="{650DBA36-D5E5-41DA-B2D1-EDD089CED65F}"/>
              </a:ext>
            </a:extLst>
          </p:cNvPr>
          <p:cNvSpPr/>
          <p:nvPr/>
        </p:nvSpPr>
        <p:spPr>
          <a:xfrm>
            <a:off x="582915" y="1363932"/>
            <a:ext cx="11151825" cy="1200329"/>
          </a:xfrm>
          <a:prstGeom prst="rect">
            <a:avLst/>
          </a:prstGeom>
        </p:spPr>
        <p:txBody>
          <a:bodyPr wrap="square">
            <a:spAutoFit/>
          </a:bodyPr>
          <a:lstStyle/>
          <a:p>
            <a:pPr>
              <a:defRPr/>
            </a:pPr>
            <a:r>
              <a:rPr lang="en-US" sz="2400" b="1"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Current and Future Webinars: </a:t>
            </a:r>
            <a:r>
              <a:rPr lang="en-US" sz="2400"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hlinkClick r:id="rId7"/>
              </a:rPr>
              <a:t>https://www.bbacerts.co.uk/webinars/</a:t>
            </a:r>
            <a:endParaRPr lang="en-US" sz="2400"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endParaRPr>
          </a:p>
          <a:p>
            <a:pPr>
              <a:defRPr/>
            </a:pPr>
            <a:r>
              <a:rPr lang="en-US" sz="2400"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 </a:t>
            </a:r>
          </a:p>
          <a:p>
            <a:pPr>
              <a:defRPr/>
            </a:pPr>
            <a:r>
              <a:rPr lang="en-US" sz="2400" b="1"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Subscribe to the mailing list: </a:t>
            </a:r>
            <a:r>
              <a:rPr lang="en-US" sz="2400"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hlinkClick r:id="rId8"/>
              </a:rPr>
              <a:t>http://eepurl.com/hfdvaX</a:t>
            </a:r>
            <a:r>
              <a:rPr lang="en-US" sz="2400"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 </a:t>
            </a:r>
          </a:p>
        </p:txBody>
      </p:sp>
      <p:pic>
        <p:nvPicPr>
          <p:cNvPr id="2" name="Webinars">
            <a:hlinkClick r:id="" action="ppaction://media"/>
            <a:extLst>
              <a:ext uri="{FF2B5EF4-FFF2-40B4-BE49-F238E27FC236}">
                <a16:creationId xmlns:a16="http://schemas.microsoft.com/office/drawing/2014/main" id="{84B7355A-EA0F-4188-9342-29C075B2090C}"/>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2724728" y="2861115"/>
            <a:ext cx="6497758" cy="3654988"/>
          </a:xfrm>
          <a:prstGeom prst="rect">
            <a:avLst/>
          </a:prstGeom>
          <a:ln w="19050">
            <a:solidFill>
              <a:schemeClr val="accent1"/>
            </a:solidFill>
          </a:ln>
        </p:spPr>
      </p:pic>
    </p:spTree>
    <p:extLst>
      <p:ext uri="{BB962C8B-B14F-4D97-AF65-F5344CB8AC3E}">
        <p14:creationId xmlns:p14="http://schemas.microsoft.com/office/powerpoint/2010/main" val="33595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1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F94A18F-FB0A-48A4-8EB4-7E7078321577}"/>
              </a:ext>
            </a:extLst>
          </p:cNvPr>
          <p:cNvPicPr>
            <a:picLocks noChangeAspect="1"/>
          </p:cNvPicPr>
          <p:nvPr/>
        </p:nvPicPr>
        <p:blipFill rotWithShape="1">
          <a:blip r:embed="rId3"/>
          <a:srcRect l="23154" b="29444"/>
          <a:stretch/>
        </p:blipFill>
        <p:spPr>
          <a:xfrm>
            <a:off x="0" y="6329748"/>
            <a:ext cx="843730" cy="372711"/>
          </a:xfrm>
          <a:prstGeom prst="rect">
            <a:avLst/>
          </a:prstGeom>
        </p:spPr>
      </p:pic>
      <p:sp>
        <p:nvSpPr>
          <p:cNvPr id="8" name="Rectangle 7">
            <a:extLst>
              <a:ext uri="{FF2B5EF4-FFF2-40B4-BE49-F238E27FC236}">
                <a16:creationId xmlns:a16="http://schemas.microsoft.com/office/drawing/2014/main" id="{7674A574-C22A-4F45-A885-D9FA06583D39}"/>
              </a:ext>
            </a:extLst>
          </p:cNvPr>
          <p:cNvSpPr/>
          <p:nvPr/>
        </p:nvSpPr>
        <p:spPr>
          <a:xfrm>
            <a:off x="421865" y="1838123"/>
            <a:ext cx="5779668" cy="3693319"/>
          </a:xfrm>
          <a:prstGeom prst="rect">
            <a:avLst/>
          </a:prstGeom>
        </p:spPr>
        <p:txBody>
          <a:bodyPr wrap="square">
            <a:spAutoFit/>
          </a:bodyPr>
          <a:lstStyle/>
          <a:p>
            <a:pPr>
              <a:defRPr/>
            </a:pPr>
            <a:r>
              <a:rPr lang="en-US"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For over 50 years, we’ve been helping the construction and manufacturing industries </a:t>
            </a:r>
            <a:r>
              <a:rPr lang="en-US" b="1"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build confidence </a:t>
            </a:r>
            <a:r>
              <a:rPr lang="en-US"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in the solutions designed, created and implemented </a:t>
            </a:r>
            <a:r>
              <a:rPr lang="en-US" b="1"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throughout the entire supply chain</a:t>
            </a:r>
            <a:r>
              <a:rPr lang="en-US"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a:t>
            </a:r>
          </a:p>
          <a:p>
            <a:pPr>
              <a:defRPr/>
            </a:pPr>
            <a:endParaRPr lang="en-US"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endParaRPr>
          </a:p>
          <a:p>
            <a:pPr lvl="0"/>
            <a:r>
              <a:rPr lang="en-US"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The BBA develops </a:t>
            </a:r>
            <a:r>
              <a:rPr lang="en-US" b="1"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long-term partnerships </a:t>
            </a:r>
            <a:r>
              <a:rPr lang="en-US"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with clients and associations to enable </a:t>
            </a:r>
            <a:r>
              <a:rPr lang="en-US" b="1"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continued growth in both the UK and Global marketplaces</a:t>
            </a:r>
            <a:r>
              <a:rPr lang="en-US"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 while remaining reassuringly impartial.</a:t>
            </a:r>
          </a:p>
          <a:p>
            <a:pPr lvl="0"/>
            <a:endParaRPr lang="en-US"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endParaRPr>
          </a:p>
          <a:p>
            <a:pPr lvl="0"/>
            <a:r>
              <a:rPr lang="en-US"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As a for-profit </a:t>
            </a:r>
            <a:r>
              <a:rPr lang="en-US" dirty="0" err="1">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organisation</a:t>
            </a:r>
            <a:r>
              <a:rPr lang="en-US"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 Limited by Guarantee, the BBA looks </a:t>
            </a:r>
            <a:r>
              <a:rPr lang="en-US" b="1"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to reinvest in the industry as a whole </a:t>
            </a:r>
            <a:r>
              <a:rPr lang="en-US" dirty="0">
                <a:solidFill>
                  <a:srgbClr val="153F8F"/>
                </a:solidFill>
                <a:latin typeface="Aktiv Grotesk" panose="020B0504020202020204" pitchFamily="34" charset="0"/>
                <a:ea typeface="Aktiv Grotesk" panose="020B0504020202020204" pitchFamily="34" charset="0"/>
                <a:cs typeface="Aktiv Grotesk" panose="020B0504020202020204" pitchFamily="34" charset="0"/>
              </a:rPr>
              <a:t>for the benefit of all stakeholders.</a:t>
            </a:r>
          </a:p>
        </p:txBody>
      </p:sp>
      <p:pic>
        <p:nvPicPr>
          <p:cNvPr id="9" name="Picture Placeholder 8" descr="A person standing in front of a building&#10;&#10;Description automatically generated">
            <a:extLst>
              <a:ext uri="{FF2B5EF4-FFF2-40B4-BE49-F238E27FC236}">
                <a16:creationId xmlns:a16="http://schemas.microsoft.com/office/drawing/2014/main" id="{3C06CFB3-87B3-449C-9702-72BCDC0AD177}"/>
              </a:ext>
            </a:extLst>
          </p:cNvPr>
          <p:cNvPicPr>
            <a:picLocks noChangeAspect="1"/>
          </p:cNvPicPr>
          <p:nvPr/>
        </p:nvPicPr>
        <p:blipFill>
          <a:blip r:embed="rId4"/>
          <a:srcRect l="12420" r="12420"/>
          <a:stretch>
            <a:fillRect/>
          </a:stretch>
        </p:blipFill>
        <p:spPr>
          <a:xfrm>
            <a:off x="6402803" y="2655385"/>
            <a:ext cx="2232025" cy="2222500"/>
          </a:xfrm>
          <a:custGeom>
            <a:avLst/>
            <a:gdLst>
              <a:gd name="connsiteX0" fmla="*/ 1114024 w 2230733"/>
              <a:gd name="connsiteY0" fmla="*/ 0 h 2222418"/>
              <a:gd name="connsiteX1" fmla="*/ 1529544 w 2230733"/>
              <a:gd name="connsiteY1" fmla="*/ 171505 h 2222418"/>
              <a:gd name="connsiteX2" fmla="*/ 2056108 w 2230733"/>
              <a:gd name="connsiteY2" fmla="*/ 696739 h 2222418"/>
              <a:gd name="connsiteX3" fmla="*/ 2056108 w 2230733"/>
              <a:gd name="connsiteY3" fmla="*/ 1525680 h 2222418"/>
              <a:gd name="connsiteX4" fmla="*/ 1529544 w 2230733"/>
              <a:gd name="connsiteY4" fmla="*/ 2050914 h 2222418"/>
              <a:gd name="connsiteX5" fmla="*/ 698504 w 2230733"/>
              <a:gd name="connsiteY5" fmla="*/ 2050914 h 2222418"/>
              <a:gd name="connsiteX6" fmla="*/ 171940 w 2230733"/>
              <a:gd name="connsiteY6" fmla="*/ 1525680 h 2222418"/>
              <a:gd name="connsiteX7" fmla="*/ 171940 w 2230733"/>
              <a:gd name="connsiteY7" fmla="*/ 696739 h 2222418"/>
              <a:gd name="connsiteX8" fmla="*/ 698504 w 2230733"/>
              <a:gd name="connsiteY8" fmla="*/ 171505 h 2222418"/>
              <a:gd name="connsiteX9" fmla="*/ 1114024 w 2230733"/>
              <a:gd name="connsiteY9" fmla="*/ 0 h 222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733" h="2222418">
                <a:moveTo>
                  <a:pt x="1114024" y="0"/>
                </a:moveTo>
                <a:cubicBezTo>
                  <a:pt x="1264471" y="0"/>
                  <a:pt x="1414917" y="57168"/>
                  <a:pt x="1529544" y="171505"/>
                </a:cubicBezTo>
                <a:cubicBezTo>
                  <a:pt x="2056108" y="696739"/>
                  <a:pt x="2056108" y="696739"/>
                  <a:pt x="2056108" y="696739"/>
                </a:cubicBezTo>
                <a:cubicBezTo>
                  <a:pt x="2288942" y="925412"/>
                  <a:pt x="2288942" y="1297006"/>
                  <a:pt x="2056108" y="1525680"/>
                </a:cubicBezTo>
                <a:cubicBezTo>
                  <a:pt x="1529544" y="2050914"/>
                  <a:pt x="1529544" y="2050914"/>
                  <a:pt x="1529544" y="2050914"/>
                </a:cubicBezTo>
                <a:cubicBezTo>
                  <a:pt x="1300291" y="2279587"/>
                  <a:pt x="927756" y="2279587"/>
                  <a:pt x="698504" y="2050914"/>
                </a:cubicBezTo>
                <a:cubicBezTo>
                  <a:pt x="171940" y="1525680"/>
                  <a:pt x="171940" y="1525680"/>
                  <a:pt x="171940" y="1525680"/>
                </a:cubicBezTo>
                <a:cubicBezTo>
                  <a:pt x="-57313" y="1297006"/>
                  <a:pt x="-57313" y="925412"/>
                  <a:pt x="171940" y="696739"/>
                </a:cubicBezTo>
                <a:cubicBezTo>
                  <a:pt x="698504" y="171505"/>
                  <a:pt x="698504" y="171505"/>
                  <a:pt x="698504" y="171505"/>
                </a:cubicBezTo>
                <a:cubicBezTo>
                  <a:pt x="813130" y="57168"/>
                  <a:pt x="963577" y="0"/>
                  <a:pt x="1114024" y="0"/>
                </a:cubicBezTo>
                <a:close/>
              </a:path>
            </a:pathLst>
          </a:custGeom>
        </p:spPr>
      </p:pic>
      <p:pic>
        <p:nvPicPr>
          <p:cNvPr id="10" name="Picture Placeholder 4" descr="A person sitting at a desk&#10;&#10;Description automatically generated">
            <a:extLst>
              <a:ext uri="{FF2B5EF4-FFF2-40B4-BE49-F238E27FC236}">
                <a16:creationId xmlns:a16="http://schemas.microsoft.com/office/drawing/2014/main" id="{DBFE3080-8704-45F0-A626-4E7FA1B439D6}"/>
              </a:ext>
            </a:extLst>
          </p:cNvPr>
          <p:cNvPicPr>
            <a:picLocks noChangeAspect="1"/>
          </p:cNvPicPr>
          <p:nvPr/>
        </p:nvPicPr>
        <p:blipFill>
          <a:blip r:embed="rId5"/>
          <a:srcRect l="13529" r="13529"/>
          <a:stretch>
            <a:fillRect/>
          </a:stretch>
        </p:blipFill>
        <p:spPr>
          <a:xfrm>
            <a:off x="7979189" y="1063122"/>
            <a:ext cx="2230438" cy="2222500"/>
          </a:xfrm>
          <a:custGeom>
            <a:avLst/>
            <a:gdLst>
              <a:gd name="connsiteX0" fmla="*/ 1114023 w 2230733"/>
              <a:gd name="connsiteY0" fmla="*/ 0 h 2222419"/>
              <a:gd name="connsiteX1" fmla="*/ 1529543 w 2230733"/>
              <a:gd name="connsiteY1" fmla="*/ 171505 h 2222419"/>
              <a:gd name="connsiteX2" fmla="*/ 2056107 w 2230733"/>
              <a:gd name="connsiteY2" fmla="*/ 696740 h 2222419"/>
              <a:gd name="connsiteX3" fmla="*/ 2056107 w 2230733"/>
              <a:gd name="connsiteY3" fmla="*/ 1525681 h 2222419"/>
              <a:gd name="connsiteX4" fmla="*/ 1529543 w 2230733"/>
              <a:gd name="connsiteY4" fmla="*/ 2050915 h 2222419"/>
              <a:gd name="connsiteX5" fmla="*/ 698504 w 2230733"/>
              <a:gd name="connsiteY5" fmla="*/ 2050915 h 2222419"/>
              <a:gd name="connsiteX6" fmla="*/ 171940 w 2230733"/>
              <a:gd name="connsiteY6" fmla="*/ 1525681 h 2222419"/>
              <a:gd name="connsiteX7" fmla="*/ 171940 w 2230733"/>
              <a:gd name="connsiteY7" fmla="*/ 696740 h 2222419"/>
              <a:gd name="connsiteX8" fmla="*/ 698504 w 2230733"/>
              <a:gd name="connsiteY8" fmla="*/ 171505 h 2222419"/>
              <a:gd name="connsiteX9" fmla="*/ 1114023 w 2230733"/>
              <a:gd name="connsiteY9" fmla="*/ 0 h 222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733" h="2222419">
                <a:moveTo>
                  <a:pt x="1114023" y="0"/>
                </a:moveTo>
                <a:cubicBezTo>
                  <a:pt x="1264470" y="0"/>
                  <a:pt x="1414917" y="57169"/>
                  <a:pt x="1529543" y="171505"/>
                </a:cubicBezTo>
                <a:cubicBezTo>
                  <a:pt x="2056107" y="696740"/>
                  <a:pt x="2056107" y="696740"/>
                  <a:pt x="2056107" y="696740"/>
                </a:cubicBezTo>
                <a:cubicBezTo>
                  <a:pt x="2288942" y="925413"/>
                  <a:pt x="2288942" y="1297007"/>
                  <a:pt x="2056107" y="1525681"/>
                </a:cubicBezTo>
                <a:cubicBezTo>
                  <a:pt x="1529543" y="2050915"/>
                  <a:pt x="1529543" y="2050915"/>
                  <a:pt x="1529543" y="2050915"/>
                </a:cubicBezTo>
                <a:cubicBezTo>
                  <a:pt x="1300291" y="2279588"/>
                  <a:pt x="927756" y="2279588"/>
                  <a:pt x="698504" y="2050915"/>
                </a:cubicBezTo>
                <a:cubicBezTo>
                  <a:pt x="171940" y="1525681"/>
                  <a:pt x="171940" y="1525681"/>
                  <a:pt x="171940" y="1525681"/>
                </a:cubicBezTo>
                <a:cubicBezTo>
                  <a:pt x="-57313" y="1297007"/>
                  <a:pt x="-57313" y="925413"/>
                  <a:pt x="171940" y="696740"/>
                </a:cubicBezTo>
                <a:cubicBezTo>
                  <a:pt x="698504" y="171505"/>
                  <a:pt x="698504" y="171505"/>
                  <a:pt x="698504" y="171505"/>
                </a:cubicBezTo>
                <a:cubicBezTo>
                  <a:pt x="813130" y="57169"/>
                  <a:pt x="963577" y="0"/>
                  <a:pt x="1114023" y="0"/>
                </a:cubicBezTo>
                <a:close/>
              </a:path>
            </a:pathLst>
          </a:custGeom>
        </p:spPr>
      </p:pic>
      <p:pic>
        <p:nvPicPr>
          <p:cNvPr id="11" name="Picture Placeholder 29" descr="Text, letter&#10;&#10;Description automatically generated">
            <a:extLst>
              <a:ext uri="{FF2B5EF4-FFF2-40B4-BE49-F238E27FC236}">
                <a16:creationId xmlns:a16="http://schemas.microsoft.com/office/drawing/2014/main" id="{38CF7DD7-1FAA-4FF7-8980-91DCC1ACECA9}"/>
              </a:ext>
            </a:extLst>
          </p:cNvPr>
          <p:cNvPicPr>
            <a:picLocks noChangeAspect="1"/>
          </p:cNvPicPr>
          <p:nvPr/>
        </p:nvPicPr>
        <p:blipFill>
          <a:blip r:embed="rId6"/>
          <a:srcRect t="18841" b="18841"/>
          <a:stretch>
            <a:fillRect/>
          </a:stretch>
        </p:blipFill>
        <p:spPr>
          <a:xfrm>
            <a:off x="8052214" y="4149222"/>
            <a:ext cx="2230438" cy="2222500"/>
          </a:xfrm>
          <a:custGeom>
            <a:avLst/>
            <a:gdLst>
              <a:gd name="connsiteX0" fmla="*/ 1114023 w 2230733"/>
              <a:gd name="connsiteY0" fmla="*/ 0 h 2222418"/>
              <a:gd name="connsiteX1" fmla="*/ 1529543 w 2230733"/>
              <a:gd name="connsiteY1" fmla="*/ 171505 h 2222418"/>
              <a:gd name="connsiteX2" fmla="*/ 2056107 w 2230733"/>
              <a:gd name="connsiteY2" fmla="*/ 696739 h 2222418"/>
              <a:gd name="connsiteX3" fmla="*/ 2056107 w 2230733"/>
              <a:gd name="connsiteY3" fmla="*/ 1525680 h 2222418"/>
              <a:gd name="connsiteX4" fmla="*/ 1529543 w 2230733"/>
              <a:gd name="connsiteY4" fmla="*/ 2050914 h 2222418"/>
              <a:gd name="connsiteX5" fmla="*/ 698503 w 2230733"/>
              <a:gd name="connsiteY5" fmla="*/ 2050914 h 2222418"/>
              <a:gd name="connsiteX6" fmla="*/ 171940 w 2230733"/>
              <a:gd name="connsiteY6" fmla="*/ 1525680 h 2222418"/>
              <a:gd name="connsiteX7" fmla="*/ 171940 w 2230733"/>
              <a:gd name="connsiteY7" fmla="*/ 696739 h 2222418"/>
              <a:gd name="connsiteX8" fmla="*/ 698503 w 2230733"/>
              <a:gd name="connsiteY8" fmla="*/ 171505 h 2222418"/>
              <a:gd name="connsiteX9" fmla="*/ 1114023 w 2230733"/>
              <a:gd name="connsiteY9" fmla="*/ 0 h 222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733" h="2222418">
                <a:moveTo>
                  <a:pt x="1114023" y="0"/>
                </a:moveTo>
                <a:cubicBezTo>
                  <a:pt x="1264470" y="0"/>
                  <a:pt x="1414917" y="57168"/>
                  <a:pt x="1529543" y="171505"/>
                </a:cubicBezTo>
                <a:cubicBezTo>
                  <a:pt x="2056107" y="696739"/>
                  <a:pt x="2056107" y="696739"/>
                  <a:pt x="2056107" y="696739"/>
                </a:cubicBezTo>
                <a:cubicBezTo>
                  <a:pt x="2288942" y="925412"/>
                  <a:pt x="2288942" y="1297006"/>
                  <a:pt x="2056107" y="1525680"/>
                </a:cubicBezTo>
                <a:cubicBezTo>
                  <a:pt x="1529543" y="2050914"/>
                  <a:pt x="1529543" y="2050914"/>
                  <a:pt x="1529543" y="2050914"/>
                </a:cubicBezTo>
                <a:cubicBezTo>
                  <a:pt x="1300291" y="2279587"/>
                  <a:pt x="927756" y="2279587"/>
                  <a:pt x="698503" y="2050914"/>
                </a:cubicBezTo>
                <a:cubicBezTo>
                  <a:pt x="171940" y="1525680"/>
                  <a:pt x="171940" y="1525680"/>
                  <a:pt x="171940" y="1525680"/>
                </a:cubicBezTo>
                <a:cubicBezTo>
                  <a:pt x="-57313" y="1297006"/>
                  <a:pt x="-57313" y="925412"/>
                  <a:pt x="171940" y="696739"/>
                </a:cubicBezTo>
                <a:cubicBezTo>
                  <a:pt x="698503" y="171505"/>
                  <a:pt x="698503" y="171505"/>
                  <a:pt x="698503" y="171505"/>
                </a:cubicBezTo>
                <a:cubicBezTo>
                  <a:pt x="813130" y="57168"/>
                  <a:pt x="963577" y="0"/>
                  <a:pt x="1114023" y="0"/>
                </a:cubicBezTo>
                <a:close/>
              </a:path>
            </a:pathLst>
          </a:custGeom>
        </p:spPr>
      </p:pic>
      <p:sp>
        <p:nvSpPr>
          <p:cNvPr id="13" name="Freeform: Shape 12">
            <a:extLst>
              <a:ext uri="{FF2B5EF4-FFF2-40B4-BE49-F238E27FC236}">
                <a16:creationId xmlns:a16="http://schemas.microsoft.com/office/drawing/2014/main" id="{785FBAD9-6659-4DA6-A6E3-D5F89E2A722D}"/>
              </a:ext>
            </a:extLst>
          </p:cNvPr>
          <p:cNvSpPr>
            <a:spLocks/>
          </p:cNvSpPr>
          <p:nvPr/>
        </p:nvSpPr>
        <p:spPr bwMode="auto">
          <a:xfrm>
            <a:off x="7847454" y="942325"/>
            <a:ext cx="2494379" cy="2488748"/>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rgbClr val="153F8F"/>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sp>
        <p:nvSpPr>
          <p:cNvPr id="17" name="Freeform: Shape 16">
            <a:extLst>
              <a:ext uri="{FF2B5EF4-FFF2-40B4-BE49-F238E27FC236}">
                <a16:creationId xmlns:a16="http://schemas.microsoft.com/office/drawing/2014/main" id="{9572C4D5-55AF-4A56-8AB8-B95005397E4D}"/>
              </a:ext>
            </a:extLst>
          </p:cNvPr>
          <p:cNvSpPr>
            <a:spLocks/>
          </p:cNvSpPr>
          <p:nvPr/>
        </p:nvSpPr>
        <p:spPr bwMode="auto">
          <a:xfrm>
            <a:off x="6275153" y="2517775"/>
            <a:ext cx="2494380" cy="2488748"/>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rgbClr val="153F8F"/>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sp>
        <p:nvSpPr>
          <p:cNvPr id="19" name="Freeform: Shape 18">
            <a:extLst>
              <a:ext uri="{FF2B5EF4-FFF2-40B4-BE49-F238E27FC236}">
                <a16:creationId xmlns:a16="http://schemas.microsoft.com/office/drawing/2014/main" id="{47DE4557-7FA0-4CFF-8F4A-797386BC3B8D}"/>
              </a:ext>
            </a:extLst>
          </p:cNvPr>
          <p:cNvSpPr>
            <a:spLocks/>
          </p:cNvSpPr>
          <p:nvPr/>
        </p:nvSpPr>
        <p:spPr bwMode="auto">
          <a:xfrm>
            <a:off x="9493374" y="2440409"/>
            <a:ext cx="2494379" cy="2488748"/>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rgbClr val="153F8F"/>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sp>
        <p:nvSpPr>
          <p:cNvPr id="20" name="Freeform: Shape 19">
            <a:extLst>
              <a:ext uri="{FF2B5EF4-FFF2-40B4-BE49-F238E27FC236}">
                <a16:creationId xmlns:a16="http://schemas.microsoft.com/office/drawing/2014/main" id="{5832D858-66CE-4DAC-95AD-B4DE975E83AA}"/>
              </a:ext>
            </a:extLst>
          </p:cNvPr>
          <p:cNvSpPr>
            <a:spLocks/>
          </p:cNvSpPr>
          <p:nvPr/>
        </p:nvSpPr>
        <p:spPr bwMode="auto">
          <a:xfrm>
            <a:off x="7921073" y="4015859"/>
            <a:ext cx="2494380" cy="2488748"/>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rgbClr val="153F8F"/>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pic>
        <p:nvPicPr>
          <p:cNvPr id="21" name="Picture Placeholder 36" descr="A person standing in front of a computer&#10;&#10;Description automatically generated">
            <a:extLst>
              <a:ext uri="{FF2B5EF4-FFF2-40B4-BE49-F238E27FC236}">
                <a16:creationId xmlns:a16="http://schemas.microsoft.com/office/drawing/2014/main" id="{3199C372-06F6-40D0-A869-3DB0AFDDFC3E}"/>
              </a:ext>
            </a:extLst>
          </p:cNvPr>
          <p:cNvPicPr>
            <a:picLocks noChangeAspect="1"/>
          </p:cNvPicPr>
          <p:nvPr/>
        </p:nvPicPr>
        <p:blipFill>
          <a:blip r:embed="rId7"/>
          <a:srcRect t="13409" b="13409"/>
          <a:stretch>
            <a:fillRect/>
          </a:stretch>
        </p:blipFill>
        <p:spPr>
          <a:xfrm>
            <a:off x="9574628" y="2612522"/>
            <a:ext cx="2230437" cy="2222500"/>
          </a:xfrm>
          <a:custGeom>
            <a:avLst/>
            <a:gdLst>
              <a:gd name="connsiteX0" fmla="*/ 1114024 w 2230733"/>
              <a:gd name="connsiteY0" fmla="*/ 0 h 2222418"/>
              <a:gd name="connsiteX1" fmla="*/ 1529543 w 2230733"/>
              <a:gd name="connsiteY1" fmla="*/ 171505 h 2222418"/>
              <a:gd name="connsiteX2" fmla="*/ 2056108 w 2230733"/>
              <a:gd name="connsiteY2" fmla="*/ 696739 h 2222418"/>
              <a:gd name="connsiteX3" fmla="*/ 2056108 w 2230733"/>
              <a:gd name="connsiteY3" fmla="*/ 1525680 h 2222418"/>
              <a:gd name="connsiteX4" fmla="*/ 1529543 w 2230733"/>
              <a:gd name="connsiteY4" fmla="*/ 2050914 h 2222418"/>
              <a:gd name="connsiteX5" fmla="*/ 698504 w 2230733"/>
              <a:gd name="connsiteY5" fmla="*/ 2050914 h 2222418"/>
              <a:gd name="connsiteX6" fmla="*/ 171939 w 2230733"/>
              <a:gd name="connsiteY6" fmla="*/ 1525680 h 2222418"/>
              <a:gd name="connsiteX7" fmla="*/ 171939 w 2230733"/>
              <a:gd name="connsiteY7" fmla="*/ 696739 h 2222418"/>
              <a:gd name="connsiteX8" fmla="*/ 698504 w 2230733"/>
              <a:gd name="connsiteY8" fmla="*/ 171505 h 2222418"/>
              <a:gd name="connsiteX9" fmla="*/ 1114024 w 2230733"/>
              <a:gd name="connsiteY9" fmla="*/ 0 h 222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733" h="2222418">
                <a:moveTo>
                  <a:pt x="1114024" y="0"/>
                </a:moveTo>
                <a:cubicBezTo>
                  <a:pt x="1264470" y="0"/>
                  <a:pt x="1414917" y="57168"/>
                  <a:pt x="1529543" y="171505"/>
                </a:cubicBezTo>
                <a:cubicBezTo>
                  <a:pt x="2056108" y="696739"/>
                  <a:pt x="2056108" y="696739"/>
                  <a:pt x="2056108" y="696739"/>
                </a:cubicBezTo>
                <a:cubicBezTo>
                  <a:pt x="2288942" y="925412"/>
                  <a:pt x="2288942" y="1297006"/>
                  <a:pt x="2056108" y="1525680"/>
                </a:cubicBezTo>
                <a:cubicBezTo>
                  <a:pt x="1529543" y="2050914"/>
                  <a:pt x="1529543" y="2050914"/>
                  <a:pt x="1529543" y="2050914"/>
                </a:cubicBezTo>
                <a:cubicBezTo>
                  <a:pt x="1300291" y="2279587"/>
                  <a:pt x="927756" y="2279587"/>
                  <a:pt x="698504" y="2050914"/>
                </a:cubicBezTo>
                <a:cubicBezTo>
                  <a:pt x="171939" y="1525680"/>
                  <a:pt x="171939" y="1525680"/>
                  <a:pt x="171939" y="1525680"/>
                </a:cubicBezTo>
                <a:cubicBezTo>
                  <a:pt x="-57313" y="1297006"/>
                  <a:pt x="-57313" y="925412"/>
                  <a:pt x="171939" y="696739"/>
                </a:cubicBezTo>
                <a:cubicBezTo>
                  <a:pt x="698504" y="171505"/>
                  <a:pt x="698504" y="171505"/>
                  <a:pt x="698504" y="171505"/>
                </a:cubicBezTo>
                <a:cubicBezTo>
                  <a:pt x="813130" y="57168"/>
                  <a:pt x="963577" y="0"/>
                  <a:pt x="1114024" y="0"/>
                </a:cubicBezTo>
                <a:close/>
              </a:path>
            </a:pathLst>
          </a:custGeom>
        </p:spPr>
      </p:pic>
      <p:sp>
        <p:nvSpPr>
          <p:cNvPr id="12" name="Rectangle 11">
            <a:extLst>
              <a:ext uri="{FF2B5EF4-FFF2-40B4-BE49-F238E27FC236}">
                <a16:creationId xmlns:a16="http://schemas.microsoft.com/office/drawing/2014/main" id="{2AF79644-AAC4-4100-BF14-12E0B7440211}"/>
              </a:ext>
            </a:extLst>
          </p:cNvPr>
          <p:cNvSpPr/>
          <p:nvPr/>
        </p:nvSpPr>
        <p:spPr>
          <a:xfrm>
            <a:off x="0" y="-20593"/>
            <a:ext cx="10990775" cy="914400"/>
          </a:xfrm>
          <a:prstGeom prst="rect">
            <a:avLst/>
          </a:prstGeom>
          <a:solidFill>
            <a:srgbClr val="15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6519602-2ECC-4491-AD9C-8E217A268105}"/>
              </a:ext>
            </a:extLst>
          </p:cNvPr>
          <p:cNvSpPr txBox="1"/>
          <p:nvPr/>
        </p:nvSpPr>
        <p:spPr>
          <a:xfrm>
            <a:off x="518984" y="258943"/>
            <a:ext cx="9023080" cy="461665"/>
          </a:xfrm>
          <a:prstGeom prst="rect">
            <a:avLst/>
          </a:prstGeom>
          <a:noFill/>
        </p:spPr>
        <p:txBody>
          <a:bodyPr wrap="square" rtlCol="0">
            <a:spAutoFit/>
          </a:bodyPr>
          <a:lstStyle/>
          <a:p>
            <a:r>
              <a:rPr lang="en-US" sz="24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The BBA</a:t>
            </a:r>
          </a:p>
        </p:txBody>
      </p:sp>
      <p:pic>
        <p:nvPicPr>
          <p:cNvPr id="15" name="Picture 14">
            <a:extLst>
              <a:ext uri="{FF2B5EF4-FFF2-40B4-BE49-F238E27FC236}">
                <a16:creationId xmlns:a16="http://schemas.microsoft.com/office/drawing/2014/main" id="{772A0854-D073-4C33-BEC4-743A88E7A997}"/>
              </a:ext>
            </a:extLst>
          </p:cNvPr>
          <p:cNvPicPr>
            <a:picLocks noChangeAspect="1"/>
          </p:cNvPicPr>
          <p:nvPr/>
        </p:nvPicPr>
        <p:blipFill>
          <a:blip r:embed="rId8"/>
          <a:stretch>
            <a:fillRect/>
          </a:stretch>
        </p:blipFill>
        <p:spPr>
          <a:xfrm>
            <a:off x="10990775" y="129107"/>
            <a:ext cx="1106998" cy="614999"/>
          </a:xfrm>
          <a:prstGeom prst="rect">
            <a:avLst/>
          </a:prstGeom>
        </p:spPr>
      </p:pic>
    </p:spTree>
    <p:extLst>
      <p:ext uri="{BB962C8B-B14F-4D97-AF65-F5344CB8AC3E}">
        <p14:creationId xmlns:p14="http://schemas.microsoft.com/office/powerpoint/2010/main" val="2691732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E0CF39F-9799-4F92-A9C6-B7CAE6038F6A}"/>
              </a:ext>
            </a:extLst>
          </p:cNvPr>
          <p:cNvSpPr/>
          <p:nvPr/>
        </p:nvSpPr>
        <p:spPr>
          <a:xfrm>
            <a:off x="0" y="-20593"/>
            <a:ext cx="12192000" cy="6977593"/>
          </a:xfrm>
          <a:prstGeom prst="rect">
            <a:avLst/>
          </a:prstGeom>
          <a:solidFill>
            <a:srgbClr val="15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6" name="TextBox 5">
            <a:extLst>
              <a:ext uri="{FF2B5EF4-FFF2-40B4-BE49-F238E27FC236}">
                <a16:creationId xmlns:a16="http://schemas.microsoft.com/office/drawing/2014/main" id="{C54C425A-1075-4355-85DC-1CBB905A9622}"/>
              </a:ext>
            </a:extLst>
          </p:cNvPr>
          <p:cNvSpPr txBox="1">
            <a:spLocks/>
          </p:cNvSpPr>
          <p:nvPr/>
        </p:nvSpPr>
        <p:spPr>
          <a:xfrm>
            <a:off x="3944915" y="476251"/>
            <a:ext cx="4302171" cy="861774"/>
          </a:xfrm>
          <a:prstGeom prst="rect">
            <a:avLst/>
          </a:prstGeom>
          <a:noFill/>
        </p:spPr>
        <p:txBody>
          <a:bodyPr wrap="square" rtlCol="0" anchor="ctr">
            <a:spAutoFit/>
          </a:bodyPr>
          <a:lstStyle/>
          <a:p>
            <a:pPr algn="ctr">
              <a:defRPr/>
            </a:pPr>
            <a:r>
              <a:rPr lang="en-US" sz="5000" dirty="0">
                <a:solidFill>
                  <a:prstClr val="white"/>
                </a:solidFill>
                <a:latin typeface="Lovelo Black" panose="02000000000000000000" pitchFamily="50" charset="0"/>
              </a:rPr>
              <a:t>What we do</a:t>
            </a:r>
          </a:p>
        </p:txBody>
      </p:sp>
      <p:sp>
        <p:nvSpPr>
          <p:cNvPr id="13" name="TextBox 12">
            <a:extLst>
              <a:ext uri="{FF2B5EF4-FFF2-40B4-BE49-F238E27FC236}">
                <a16:creationId xmlns:a16="http://schemas.microsoft.com/office/drawing/2014/main" id="{FA1216B9-1BD1-46AE-88C9-254915F90BDB}"/>
              </a:ext>
            </a:extLst>
          </p:cNvPr>
          <p:cNvSpPr txBox="1"/>
          <p:nvPr/>
        </p:nvSpPr>
        <p:spPr>
          <a:xfrm>
            <a:off x="1414176" y="1386720"/>
            <a:ext cx="5464152" cy="5196166"/>
          </a:xfrm>
          <a:prstGeom prst="rect">
            <a:avLst/>
          </a:prstGeom>
          <a:noFill/>
        </p:spPr>
        <p:txBody>
          <a:bodyPr wrap="square" rtlCol="0" anchor="ctr">
            <a:spAutoFit/>
          </a:bodyPr>
          <a:lstStyle/>
          <a:p>
            <a:pPr>
              <a:lnSpc>
                <a:spcPct val="150000"/>
              </a:lnSpc>
              <a:defRPr/>
            </a:pPr>
            <a:r>
              <a:rPr lang="en-US" sz="2800" b="1" dirty="0">
                <a:solidFill>
                  <a:prstClr val="white"/>
                </a:solidFill>
                <a:latin typeface="Calibri" panose="020F0502020204030204"/>
              </a:rPr>
              <a:t>Product Approval Certification</a:t>
            </a:r>
          </a:p>
          <a:p>
            <a:pPr>
              <a:lnSpc>
                <a:spcPct val="150000"/>
              </a:lnSpc>
              <a:defRPr/>
            </a:pPr>
            <a:r>
              <a:rPr lang="en-US" sz="2800" b="1" dirty="0">
                <a:solidFill>
                  <a:prstClr val="white"/>
                </a:solidFill>
                <a:latin typeface="Calibri" panose="020F0502020204030204"/>
              </a:rPr>
              <a:t>	</a:t>
            </a:r>
            <a:r>
              <a:rPr lang="en-US" sz="2800" dirty="0">
                <a:solidFill>
                  <a:prstClr val="white"/>
                </a:solidFill>
                <a:latin typeface="Calibri" panose="020F0502020204030204"/>
              </a:rPr>
              <a:t>BBA Agrément Certification</a:t>
            </a:r>
          </a:p>
          <a:p>
            <a:pPr>
              <a:lnSpc>
                <a:spcPct val="150000"/>
              </a:lnSpc>
              <a:defRPr/>
            </a:pPr>
            <a:r>
              <a:rPr lang="en-US" sz="2800" dirty="0">
                <a:solidFill>
                  <a:prstClr val="white"/>
                </a:solidFill>
                <a:latin typeface="Calibri" panose="020F0502020204030204"/>
              </a:rPr>
              <a:t>	Reproduction Certification</a:t>
            </a:r>
          </a:p>
          <a:p>
            <a:pPr>
              <a:lnSpc>
                <a:spcPct val="150000"/>
              </a:lnSpc>
              <a:defRPr/>
            </a:pPr>
            <a:r>
              <a:rPr lang="en-US" sz="2800" dirty="0">
                <a:solidFill>
                  <a:prstClr val="white"/>
                </a:solidFill>
                <a:latin typeface="Calibri" panose="020F0502020204030204"/>
              </a:rPr>
              <a:t>	HAPAS</a:t>
            </a:r>
          </a:p>
          <a:p>
            <a:pPr>
              <a:lnSpc>
                <a:spcPct val="150000"/>
              </a:lnSpc>
              <a:defRPr/>
            </a:pPr>
            <a:r>
              <a:rPr lang="en-US" sz="2800" b="1" dirty="0">
                <a:solidFill>
                  <a:prstClr val="white"/>
                </a:solidFill>
                <a:latin typeface="Calibri" panose="020F0502020204030204"/>
              </a:rPr>
              <a:t>Testing</a:t>
            </a:r>
          </a:p>
          <a:p>
            <a:pPr>
              <a:lnSpc>
                <a:spcPct val="150000"/>
              </a:lnSpc>
              <a:defRPr/>
            </a:pPr>
            <a:r>
              <a:rPr lang="en-US" sz="2800" b="1" dirty="0">
                <a:solidFill>
                  <a:prstClr val="white"/>
                </a:solidFill>
                <a:latin typeface="Calibri" panose="020F0502020204030204"/>
              </a:rPr>
              <a:t>Audit and Inspection</a:t>
            </a:r>
          </a:p>
          <a:p>
            <a:pPr>
              <a:lnSpc>
                <a:spcPct val="150000"/>
              </a:lnSpc>
              <a:defRPr/>
            </a:pPr>
            <a:r>
              <a:rPr lang="en-US" sz="2800" b="1" dirty="0">
                <a:solidFill>
                  <a:prstClr val="white"/>
                </a:solidFill>
                <a:latin typeface="Calibri" panose="020F0502020204030204"/>
              </a:rPr>
              <a:t>Management Systems</a:t>
            </a:r>
          </a:p>
          <a:p>
            <a:pPr>
              <a:lnSpc>
                <a:spcPct val="150000"/>
              </a:lnSpc>
              <a:defRPr/>
            </a:pPr>
            <a:r>
              <a:rPr lang="en-US" sz="2800" b="1" dirty="0">
                <a:solidFill>
                  <a:prstClr val="white"/>
                </a:solidFill>
                <a:latin typeface="Calibri" panose="020F0502020204030204"/>
              </a:rPr>
              <a:t>UKCA Marking</a:t>
            </a:r>
          </a:p>
        </p:txBody>
      </p:sp>
      <p:grpSp>
        <p:nvGrpSpPr>
          <p:cNvPr id="11" name="Group 10">
            <a:extLst>
              <a:ext uri="{FF2B5EF4-FFF2-40B4-BE49-F238E27FC236}">
                <a16:creationId xmlns:a16="http://schemas.microsoft.com/office/drawing/2014/main" id="{938095DB-B1FC-4F51-9592-BA55E769A00D}"/>
              </a:ext>
            </a:extLst>
          </p:cNvPr>
          <p:cNvGrpSpPr/>
          <p:nvPr/>
        </p:nvGrpSpPr>
        <p:grpSpPr>
          <a:xfrm>
            <a:off x="755900" y="5395341"/>
            <a:ext cx="559338" cy="558075"/>
            <a:chOff x="1795599" y="1568825"/>
            <a:chExt cx="1089940" cy="1087479"/>
          </a:xfrm>
        </p:grpSpPr>
        <p:sp>
          <p:nvSpPr>
            <p:cNvPr id="9" name="Freeform: Shape 8">
              <a:extLst>
                <a:ext uri="{FF2B5EF4-FFF2-40B4-BE49-F238E27FC236}">
                  <a16:creationId xmlns:a16="http://schemas.microsoft.com/office/drawing/2014/main" id="{6F796D58-364B-4890-B442-3F6EFD5F610C}"/>
                </a:ext>
              </a:extLst>
            </p:cNvPr>
            <p:cNvSpPr>
              <a:spLocks/>
            </p:cNvSpPr>
            <p:nvPr/>
          </p:nvSpPr>
          <p:spPr bwMode="auto">
            <a:xfrm>
              <a:off x="1795599" y="1568825"/>
              <a:ext cx="1089940" cy="1087479"/>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grpSp>
          <p:nvGrpSpPr>
            <p:cNvPr id="62" name="Group 61">
              <a:extLst>
                <a:ext uri="{FF2B5EF4-FFF2-40B4-BE49-F238E27FC236}">
                  <a16:creationId xmlns:a16="http://schemas.microsoft.com/office/drawing/2014/main" id="{5849ED8B-021D-45E8-9959-117F97E12D24}"/>
                </a:ext>
              </a:extLst>
            </p:cNvPr>
            <p:cNvGrpSpPr/>
            <p:nvPr/>
          </p:nvGrpSpPr>
          <p:grpSpPr>
            <a:xfrm>
              <a:off x="2085388" y="1847454"/>
              <a:ext cx="510362" cy="503803"/>
              <a:chOff x="4378325" y="5392738"/>
              <a:chExt cx="617538" cy="609601"/>
            </a:xfrm>
            <a:solidFill>
              <a:schemeClr val="bg1"/>
            </a:solidFill>
          </p:grpSpPr>
          <p:sp>
            <p:nvSpPr>
              <p:cNvPr id="63" name="Freeform 26">
                <a:extLst>
                  <a:ext uri="{FF2B5EF4-FFF2-40B4-BE49-F238E27FC236}">
                    <a16:creationId xmlns:a16="http://schemas.microsoft.com/office/drawing/2014/main" id="{DFFFAFA4-FB1F-4D04-B4F4-447612D317DF}"/>
                  </a:ext>
                </a:extLst>
              </p:cNvPr>
              <p:cNvSpPr>
                <a:spLocks/>
              </p:cNvSpPr>
              <p:nvPr/>
            </p:nvSpPr>
            <p:spPr bwMode="auto">
              <a:xfrm>
                <a:off x="4378325" y="5392738"/>
                <a:ext cx="274638" cy="277813"/>
              </a:xfrm>
              <a:custGeom>
                <a:avLst/>
                <a:gdLst>
                  <a:gd name="T0" fmla="*/ 21 w 98"/>
                  <a:gd name="T1" fmla="*/ 69 h 99"/>
                  <a:gd name="T2" fmla="*/ 27 w 98"/>
                  <a:gd name="T3" fmla="*/ 71 h 99"/>
                  <a:gd name="T4" fmla="*/ 28 w 98"/>
                  <a:gd name="T5" fmla="*/ 71 h 99"/>
                  <a:gd name="T6" fmla="*/ 47 w 98"/>
                  <a:gd name="T7" fmla="*/ 67 h 99"/>
                  <a:gd name="T8" fmla="*/ 79 w 98"/>
                  <a:gd name="T9" fmla="*/ 99 h 99"/>
                  <a:gd name="T10" fmla="*/ 82 w 98"/>
                  <a:gd name="T11" fmla="*/ 96 h 99"/>
                  <a:gd name="T12" fmla="*/ 80 w 98"/>
                  <a:gd name="T13" fmla="*/ 94 h 99"/>
                  <a:gd name="T14" fmla="*/ 78 w 98"/>
                  <a:gd name="T15" fmla="*/ 92 h 99"/>
                  <a:gd name="T16" fmla="*/ 50 w 98"/>
                  <a:gd name="T17" fmla="*/ 65 h 99"/>
                  <a:gd name="T18" fmla="*/ 49 w 98"/>
                  <a:gd name="T19" fmla="*/ 63 h 99"/>
                  <a:gd name="T20" fmla="*/ 47 w 98"/>
                  <a:gd name="T21" fmla="*/ 63 h 99"/>
                  <a:gd name="T22" fmla="*/ 27 w 98"/>
                  <a:gd name="T23" fmla="*/ 67 h 99"/>
                  <a:gd name="T24" fmla="*/ 27 w 98"/>
                  <a:gd name="T25" fmla="*/ 67 h 99"/>
                  <a:gd name="T26" fmla="*/ 24 w 98"/>
                  <a:gd name="T27" fmla="*/ 66 h 99"/>
                  <a:gd name="T28" fmla="*/ 6 w 98"/>
                  <a:gd name="T29" fmla="*/ 48 h 99"/>
                  <a:gd name="T30" fmla="*/ 4 w 98"/>
                  <a:gd name="T31" fmla="*/ 44 h 99"/>
                  <a:gd name="T32" fmla="*/ 4 w 98"/>
                  <a:gd name="T33" fmla="*/ 34 h 99"/>
                  <a:gd name="T34" fmla="*/ 17 w 98"/>
                  <a:gd name="T35" fmla="*/ 47 h 99"/>
                  <a:gd name="T36" fmla="*/ 19 w 98"/>
                  <a:gd name="T37" fmla="*/ 48 h 99"/>
                  <a:gd name="T38" fmla="*/ 21 w 98"/>
                  <a:gd name="T39" fmla="*/ 48 h 99"/>
                  <a:gd name="T40" fmla="*/ 41 w 98"/>
                  <a:gd name="T41" fmla="*/ 44 h 99"/>
                  <a:gd name="T42" fmla="*/ 43 w 98"/>
                  <a:gd name="T43" fmla="*/ 43 h 99"/>
                  <a:gd name="T44" fmla="*/ 44 w 98"/>
                  <a:gd name="T45" fmla="*/ 41 h 99"/>
                  <a:gd name="T46" fmla="*/ 48 w 98"/>
                  <a:gd name="T47" fmla="*/ 21 h 99"/>
                  <a:gd name="T48" fmla="*/ 48 w 98"/>
                  <a:gd name="T49" fmla="*/ 19 h 99"/>
                  <a:gd name="T50" fmla="*/ 47 w 98"/>
                  <a:gd name="T51" fmla="*/ 17 h 99"/>
                  <a:gd name="T52" fmla="*/ 34 w 98"/>
                  <a:gd name="T53" fmla="*/ 4 h 99"/>
                  <a:gd name="T54" fmla="*/ 44 w 98"/>
                  <a:gd name="T55" fmla="*/ 4 h 99"/>
                  <a:gd name="T56" fmla="*/ 48 w 98"/>
                  <a:gd name="T57" fmla="*/ 6 h 99"/>
                  <a:gd name="T58" fmla="*/ 66 w 98"/>
                  <a:gd name="T59" fmla="*/ 24 h 99"/>
                  <a:gd name="T60" fmla="*/ 67 w 98"/>
                  <a:gd name="T61" fmla="*/ 27 h 99"/>
                  <a:gd name="T62" fmla="*/ 63 w 98"/>
                  <a:gd name="T63" fmla="*/ 47 h 99"/>
                  <a:gd name="T64" fmla="*/ 63 w 98"/>
                  <a:gd name="T65" fmla="*/ 49 h 99"/>
                  <a:gd name="T66" fmla="*/ 65 w 98"/>
                  <a:gd name="T67" fmla="*/ 50 h 99"/>
                  <a:gd name="T68" fmla="*/ 95 w 98"/>
                  <a:gd name="T69" fmla="*/ 81 h 99"/>
                  <a:gd name="T70" fmla="*/ 98 w 98"/>
                  <a:gd name="T71" fmla="*/ 78 h 99"/>
                  <a:gd name="T72" fmla="*/ 67 w 98"/>
                  <a:gd name="T73" fmla="*/ 47 h 99"/>
                  <a:gd name="T74" fmla="*/ 71 w 98"/>
                  <a:gd name="T75" fmla="*/ 28 h 99"/>
                  <a:gd name="T76" fmla="*/ 69 w 98"/>
                  <a:gd name="T77" fmla="*/ 21 h 99"/>
                  <a:gd name="T78" fmla="*/ 51 w 98"/>
                  <a:gd name="T79" fmla="*/ 3 h 99"/>
                  <a:gd name="T80" fmla="*/ 44 w 98"/>
                  <a:gd name="T81" fmla="*/ 0 h 99"/>
                  <a:gd name="T82" fmla="*/ 24 w 98"/>
                  <a:gd name="T83" fmla="*/ 0 h 99"/>
                  <a:gd name="T84" fmla="*/ 44 w 98"/>
                  <a:gd name="T85" fmla="*/ 20 h 99"/>
                  <a:gd name="T86" fmla="*/ 40 w 98"/>
                  <a:gd name="T87" fmla="*/ 40 h 99"/>
                  <a:gd name="T88" fmla="*/ 20 w 98"/>
                  <a:gd name="T89" fmla="*/ 44 h 99"/>
                  <a:gd name="T90" fmla="*/ 0 w 98"/>
                  <a:gd name="T91" fmla="*/ 24 h 99"/>
                  <a:gd name="T92" fmla="*/ 0 w 98"/>
                  <a:gd name="T93" fmla="*/ 44 h 99"/>
                  <a:gd name="T94" fmla="*/ 3 w 98"/>
                  <a:gd name="T95" fmla="*/ 51 h 99"/>
                  <a:gd name="T96" fmla="*/ 21 w 98"/>
                  <a:gd name="T97"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99">
                    <a:moveTo>
                      <a:pt x="21" y="69"/>
                    </a:moveTo>
                    <a:cubicBezTo>
                      <a:pt x="22" y="70"/>
                      <a:pt x="25" y="71"/>
                      <a:pt x="27" y="71"/>
                    </a:cubicBezTo>
                    <a:cubicBezTo>
                      <a:pt x="27" y="71"/>
                      <a:pt x="28" y="71"/>
                      <a:pt x="28" y="71"/>
                    </a:cubicBezTo>
                    <a:cubicBezTo>
                      <a:pt x="47" y="67"/>
                      <a:pt x="47" y="67"/>
                      <a:pt x="47" y="67"/>
                    </a:cubicBezTo>
                    <a:cubicBezTo>
                      <a:pt x="79" y="99"/>
                      <a:pt x="79" y="99"/>
                      <a:pt x="79" y="99"/>
                    </a:cubicBezTo>
                    <a:cubicBezTo>
                      <a:pt x="82" y="96"/>
                      <a:pt x="82" y="96"/>
                      <a:pt x="82" y="96"/>
                    </a:cubicBezTo>
                    <a:cubicBezTo>
                      <a:pt x="80" y="94"/>
                      <a:pt x="80" y="94"/>
                      <a:pt x="80" y="94"/>
                    </a:cubicBezTo>
                    <a:cubicBezTo>
                      <a:pt x="78" y="92"/>
                      <a:pt x="78" y="92"/>
                      <a:pt x="78" y="92"/>
                    </a:cubicBezTo>
                    <a:cubicBezTo>
                      <a:pt x="50" y="65"/>
                      <a:pt x="50" y="65"/>
                      <a:pt x="50" y="65"/>
                    </a:cubicBezTo>
                    <a:cubicBezTo>
                      <a:pt x="49" y="63"/>
                      <a:pt x="49" y="63"/>
                      <a:pt x="49" y="63"/>
                    </a:cubicBezTo>
                    <a:cubicBezTo>
                      <a:pt x="47" y="63"/>
                      <a:pt x="47" y="63"/>
                      <a:pt x="47" y="63"/>
                    </a:cubicBezTo>
                    <a:cubicBezTo>
                      <a:pt x="27" y="67"/>
                      <a:pt x="27" y="67"/>
                      <a:pt x="27" y="67"/>
                    </a:cubicBezTo>
                    <a:cubicBezTo>
                      <a:pt x="27" y="67"/>
                      <a:pt x="27" y="67"/>
                      <a:pt x="27" y="67"/>
                    </a:cubicBezTo>
                    <a:cubicBezTo>
                      <a:pt x="26" y="67"/>
                      <a:pt x="24" y="67"/>
                      <a:pt x="24" y="66"/>
                    </a:cubicBezTo>
                    <a:cubicBezTo>
                      <a:pt x="6" y="48"/>
                      <a:pt x="6" y="48"/>
                      <a:pt x="6" y="48"/>
                    </a:cubicBezTo>
                    <a:cubicBezTo>
                      <a:pt x="5" y="47"/>
                      <a:pt x="4" y="45"/>
                      <a:pt x="4" y="44"/>
                    </a:cubicBezTo>
                    <a:cubicBezTo>
                      <a:pt x="4" y="34"/>
                      <a:pt x="4" y="34"/>
                      <a:pt x="4" y="34"/>
                    </a:cubicBezTo>
                    <a:cubicBezTo>
                      <a:pt x="17" y="47"/>
                      <a:pt x="17" y="47"/>
                      <a:pt x="17" y="47"/>
                    </a:cubicBezTo>
                    <a:cubicBezTo>
                      <a:pt x="19" y="48"/>
                      <a:pt x="19" y="48"/>
                      <a:pt x="19" y="48"/>
                    </a:cubicBezTo>
                    <a:cubicBezTo>
                      <a:pt x="21" y="48"/>
                      <a:pt x="21" y="48"/>
                      <a:pt x="21" y="48"/>
                    </a:cubicBezTo>
                    <a:cubicBezTo>
                      <a:pt x="41" y="44"/>
                      <a:pt x="41" y="44"/>
                      <a:pt x="41" y="44"/>
                    </a:cubicBezTo>
                    <a:cubicBezTo>
                      <a:pt x="43" y="43"/>
                      <a:pt x="43" y="43"/>
                      <a:pt x="43" y="43"/>
                    </a:cubicBezTo>
                    <a:cubicBezTo>
                      <a:pt x="44" y="41"/>
                      <a:pt x="44" y="41"/>
                      <a:pt x="44" y="41"/>
                    </a:cubicBezTo>
                    <a:cubicBezTo>
                      <a:pt x="48" y="21"/>
                      <a:pt x="48" y="21"/>
                      <a:pt x="48" y="21"/>
                    </a:cubicBezTo>
                    <a:cubicBezTo>
                      <a:pt x="48" y="19"/>
                      <a:pt x="48" y="19"/>
                      <a:pt x="48" y="19"/>
                    </a:cubicBezTo>
                    <a:cubicBezTo>
                      <a:pt x="47" y="17"/>
                      <a:pt x="47" y="17"/>
                      <a:pt x="47" y="17"/>
                    </a:cubicBezTo>
                    <a:cubicBezTo>
                      <a:pt x="34" y="4"/>
                      <a:pt x="34" y="4"/>
                      <a:pt x="34" y="4"/>
                    </a:cubicBezTo>
                    <a:cubicBezTo>
                      <a:pt x="44" y="4"/>
                      <a:pt x="44" y="4"/>
                      <a:pt x="44" y="4"/>
                    </a:cubicBezTo>
                    <a:cubicBezTo>
                      <a:pt x="45" y="4"/>
                      <a:pt x="47" y="5"/>
                      <a:pt x="48" y="6"/>
                    </a:cubicBezTo>
                    <a:cubicBezTo>
                      <a:pt x="66" y="24"/>
                      <a:pt x="66" y="24"/>
                      <a:pt x="66" y="24"/>
                    </a:cubicBezTo>
                    <a:cubicBezTo>
                      <a:pt x="67" y="25"/>
                      <a:pt x="67" y="26"/>
                      <a:pt x="67" y="27"/>
                    </a:cubicBezTo>
                    <a:cubicBezTo>
                      <a:pt x="63" y="47"/>
                      <a:pt x="63" y="47"/>
                      <a:pt x="63" y="47"/>
                    </a:cubicBezTo>
                    <a:cubicBezTo>
                      <a:pt x="63" y="49"/>
                      <a:pt x="63" y="49"/>
                      <a:pt x="63" y="49"/>
                    </a:cubicBezTo>
                    <a:cubicBezTo>
                      <a:pt x="65" y="50"/>
                      <a:pt x="65" y="50"/>
                      <a:pt x="65" y="50"/>
                    </a:cubicBezTo>
                    <a:cubicBezTo>
                      <a:pt x="95" y="81"/>
                      <a:pt x="95" y="81"/>
                      <a:pt x="95" y="81"/>
                    </a:cubicBezTo>
                    <a:cubicBezTo>
                      <a:pt x="98" y="78"/>
                      <a:pt x="98" y="78"/>
                      <a:pt x="98" y="78"/>
                    </a:cubicBezTo>
                    <a:cubicBezTo>
                      <a:pt x="67" y="47"/>
                      <a:pt x="67" y="47"/>
                      <a:pt x="67" y="47"/>
                    </a:cubicBezTo>
                    <a:cubicBezTo>
                      <a:pt x="71" y="28"/>
                      <a:pt x="71" y="28"/>
                      <a:pt x="71" y="28"/>
                    </a:cubicBezTo>
                    <a:cubicBezTo>
                      <a:pt x="72" y="26"/>
                      <a:pt x="71" y="23"/>
                      <a:pt x="69" y="21"/>
                    </a:cubicBezTo>
                    <a:cubicBezTo>
                      <a:pt x="51" y="3"/>
                      <a:pt x="51" y="3"/>
                      <a:pt x="51" y="3"/>
                    </a:cubicBezTo>
                    <a:cubicBezTo>
                      <a:pt x="49" y="1"/>
                      <a:pt x="46" y="0"/>
                      <a:pt x="44" y="0"/>
                    </a:cubicBezTo>
                    <a:cubicBezTo>
                      <a:pt x="24" y="0"/>
                      <a:pt x="24" y="0"/>
                      <a:pt x="24" y="0"/>
                    </a:cubicBezTo>
                    <a:cubicBezTo>
                      <a:pt x="44" y="20"/>
                      <a:pt x="44" y="20"/>
                      <a:pt x="44" y="20"/>
                    </a:cubicBezTo>
                    <a:cubicBezTo>
                      <a:pt x="40" y="40"/>
                      <a:pt x="40" y="40"/>
                      <a:pt x="40" y="40"/>
                    </a:cubicBezTo>
                    <a:cubicBezTo>
                      <a:pt x="20" y="44"/>
                      <a:pt x="20" y="44"/>
                      <a:pt x="20" y="44"/>
                    </a:cubicBezTo>
                    <a:cubicBezTo>
                      <a:pt x="0" y="24"/>
                      <a:pt x="0" y="24"/>
                      <a:pt x="0" y="24"/>
                    </a:cubicBezTo>
                    <a:cubicBezTo>
                      <a:pt x="0" y="44"/>
                      <a:pt x="0" y="44"/>
                      <a:pt x="0" y="44"/>
                    </a:cubicBezTo>
                    <a:cubicBezTo>
                      <a:pt x="0" y="46"/>
                      <a:pt x="1" y="49"/>
                      <a:pt x="3" y="51"/>
                    </a:cubicBezTo>
                    <a:lnTo>
                      <a:pt x="21" y="69"/>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64" name="Freeform 27">
                <a:extLst>
                  <a:ext uri="{FF2B5EF4-FFF2-40B4-BE49-F238E27FC236}">
                    <a16:creationId xmlns:a16="http://schemas.microsoft.com/office/drawing/2014/main" id="{35EE1AD9-3B8D-4A2F-B32A-AB978B8B15FF}"/>
                  </a:ext>
                </a:extLst>
              </p:cNvPr>
              <p:cNvSpPr>
                <a:spLocks/>
              </p:cNvSpPr>
              <p:nvPr/>
            </p:nvSpPr>
            <p:spPr bwMode="auto">
              <a:xfrm>
                <a:off x="4678363" y="5688013"/>
                <a:ext cx="306388" cy="311150"/>
              </a:xfrm>
              <a:custGeom>
                <a:avLst/>
                <a:gdLst>
                  <a:gd name="T0" fmla="*/ 106 w 109"/>
                  <a:gd name="T1" fmla="*/ 60 h 111"/>
                  <a:gd name="T2" fmla="*/ 88 w 109"/>
                  <a:gd name="T3" fmla="*/ 42 h 111"/>
                  <a:gd name="T4" fmla="*/ 82 w 109"/>
                  <a:gd name="T5" fmla="*/ 40 h 111"/>
                  <a:gd name="T6" fmla="*/ 81 w 109"/>
                  <a:gd name="T7" fmla="*/ 40 h 111"/>
                  <a:gd name="T8" fmla="*/ 62 w 109"/>
                  <a:gd name="T9" fmla="*/ 44 h 111"/>
                  <a:gd name="T10" fmla="*/ 18 w 109"/>
                  <a:gd name="T11" fmla="*/ 0 h 111"/>
                  <a:gd name="T12" fmla="*/ 15 w 109"/>
                  <a:gd name="T13" fmla="*/ 3 h 111"/>
                  <a:gd name="T14" fmla="*/ 59 w 109"/>
                  <a:gd name="T15" fmla="*/ 46 h 111"/>
                  <a:gd name="T16" fmla="*/ 60 w 109"/>
                  <a:gd name="T17" fmla="*/ 48 h 111"/>
                  <a:gd name="T18" fmla="*/ 62 w 109"/>
                  <a:gd name="T19" fmla="*/ 48 h 111"/>
                  <a:gd name="T20" fmla="*/ 82 w 109"/>
                  <a:gd name="T21" fmla="*/ 44 h 111"/>
                  <a:gd name="T22" fmla="*/ 82 w 109"/>
                  <a:gd name="T23" fmla="*/ 44 h 111"/>
                  <a:gd name="T24" fmla="*/ 85 w 109"/>
                  <a:gd name="T25" fmla="*/ 45 h 111"/>
                  <a:gd name="T26" fmla="*/ 103 w 109"/>
                  <a:gd name="T27" fmla="*/ 63 h 111"/>
                  <a:gd name="T28" fmla="*/ 105 w 109"/>
                  <a:gd name="T29" fmla="*/ 67 h 111"/>
                  <a:gd name="T30" fmla="*/ 105 w 109"/>
                  <a:gd name="T31" fmla="*/ 77 h 111"/>
                  <a:gd name="T32" fmla="*/ 92 w 109"/>
                  <a:gd name="T33" fmla="*/ 64 h 111"/>
                  <a:gd name="T34" fmla="*/ 90 w 109"/>
                  <a:gd name="T35" fmla="*/ 63 h 111"/>
                  <a:gd name="T36" fmla="*/ 88 w 109"/>
                  <a:gd name="T37" fmla="*/ 63 h 111"/>
                  <a:gd name="T38" fmla="*/ 68 w 109"/>
                  <a:gd name="T39" fmla="*/ 67 h 111"/>
                  <a:gd name="T40" fmla="*/ 66 w 109"/>
                  <a:gd name="T41" fmla="*/ 68 h 111"/>
                  <a:gd name="T42" fmla="*/ 65 w 109"/>
                  <a:gd name="T43" fmla="*/ 70 h 111"/>
                  <a:gd name="T44" fmla="*/ 61 w 109"/>
                  <a:gd name="T45" fmla="*/ 90 h 111"/>
                  <a:gd name="T46" fmla="*/ 61 w 109"/>
                  <a:gd name="T47" fmla="*/ 92 h 111"/>
                  <a:gd name="T48" fmla="*/ 62 w 109"/>
                  <a:gd name="T49" fmla="*/ 94 h 111"/>
                  <a:gd name="T50" fmla="*/ 75 w 109"/>
                  <a:gd name="T51" fmla="*/ 107 h 111"/>
                  <a:gd name="T52" fmla="*/ 65 w 109"/>
                  <a:gd name="T53" fmla="*/ 107 h 111"/>
                  <a:gd name="T54" fmla="*/ 61 w 109"/>
                  <a:gd name="T55" fmla="*/ 105 h 111"/>
                  <a:gd name="T56" fmla="*/ 43 w 109"/>
                  <a:gd name="T57" fmla="*/ 87 h 111"/>
                  <a:gd name="T58" fmla="*/ 42 w 109"/>
                  <a:gd name="T59" fmla="*/ 84 h 111"/>
                  <a:gd name="T60" fmla="*/ 46 w 109"/>
                  <a:gd name="T61" fmla="*/ 64 h 111"/>
                  <a:gd name="T62" fmla="*/ 46 w 109"/>
                  <a:gd name="T63" fmla="*/ 62 h 111"/>
                  <a:gd name="T64" fmla="*/ 44 w 109"/>
                  <a:gd name="T65" fmla="*/ 61 h 111"/>
                  <a:gd name="T66" fmla="*/ 3 w 109"/>
                  <a:gd name="T67" fmla="*/ 19 h 111"/>
                  <a:gd name="T68" fmla="*/ 0 w 109"/>
                  <a:gd name="T69" fmla="*/ 22 h 111"/>
                  <a:gd name="T70" fmla="*/ 42 w 109"/>
                  <a:gd name="T71" fmla="*/ 64 h 111"/>
                  <a:gd name="T72" fmla="*/ 38 w 109"/>
                  <a:gd name="T73" fmla="*/ 83 h 111"/>
                  <a:gd name="T74" fmla="*/ 40 w 109"/>
                  <a:gd name="T75" fmla="*/ 90 h 111"/>
                  <a:gd name="T76" fmla="*/ 58 w 109"/>
                  <a:gd name="T77" fmla="*/ 108 h 111"/>
                  <a:gd name="T78" fmla="*/ 65 w 109"/>
                  <a:gd name="T79" fmla="*/ 111 h 111"/>
                  <a:gd name="T80" fmla="*/ 85 w 109"/>
                  <a:gd name="T81" fmla="*/ 111 h 111"/>
                  <a:gd name="T82" fmla="*/ 65 w 109"/>
                  <a:gd name="T83" fmla="*/ 91 h 111"/>
                  <a:gd name="T84" fmla="*/ 69 w 109"/>
                  <a:gd name="T85" fmla="*/ 71 h 111"/>
                  <a:gd name="T86" fmla="*/ 89 w 109"/>
                  <a:gd name="T87" fmla="*/ 67 h 111"/>
                  <a:gd name="T88" fmla="*/ 109 w 109"/>
                  <a:gd name="T89" fmla="*/ 87 h 111"/>
                  <a:gd name="T90" fmla="*/ 109 w 109"/>
                  <a:gd name="T91" fmla="*/ 67 h 111"/>
                  <a:gd name="T92" fmla="*/ 106 w 109"/>
                  <a:gd name="T93" fmla="*/ 6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11">
                    <a:moveTo>
                      <a:pt x="106" y="60"/>
                    </a:moveTo>
                    <a:cubicBezTo>
                      <a:pt x="88" y="42"/>
                      <a:pt x="88" y="42"/>
                      <a:pt x="88" y="42"/>
                    </a:cubicBezTo>
                    <a:cubicBezTo>
                      <a:pt x="87" y="41"/>
                      <a:pt x="84" y="40"/>
                      <a:pt x="82" y="40"/>
                    </a:cubicBezTo>
                    <a:cubicBezTo>
                      <a:pt x="82" y="40"/>
                      <a:pt x="81" y="40"/>
                      <a:pt x="81" y="40"/>
                    </a:cubicBezTo>
                    <a:cubicBezTo>
                      <a:pt x="62" y="44"/>
                      <a:pt x="62" y="44"/>
                      <a:pt x="62" y="44"/>
                    </a:cubicBezTo>
                    <a:cubicBezTo>
                      <a:pt x="18" y="0"/>
                      <a:pt x="18" y="0"/>
                      <a:pt x="18" y="0"/>
                    </a:cubicBezTo>
                    <a:cubicBezTo>
                      <a:pt x="15" y="3"/>
                      <a:pt x="15" y="3"/>
                      <a:pt x="15" y="3"/>
                    </a:cubicBezTo>
                    <a:cubicBezTo>
                      <a:pt x="59" y="46"/>
                      <a:pt x="59" y="46"/>
                      <a:pt x="59" y="46"/>
                    </a:cubicBezTo>
                    <a:cubicBezTo>
                      <a:pt x="60" y="48"/>
                      <a:pt x="60" y="48"/>
                      <a:pt x="60" y="48"/>
                    </a:cubicBezTo>
                    <a:cubicBezTo>
                      <a:pt x="62" y="48"/>
                      <a:pt x="62" y="48"/>
                      <a:pt x="62" y="48"/>
                    </a:cubicBezTo>
                    <a:cubicBezTo>
                      <a:pt x="82" y="44"/>
                      <a:pt x="82" y="44"/>
                      <a:pt x="82" y="44"/>
                    </a:cubicBezTo>
                    <a:cubicBezTo>
                      <a:pt x="82" y="44"/>
                      <a:pt x="82" y="44"/>
                      <a:pt x="82" y="44"/>
                    </a:cubicBezTo>
                    <a:cubicBezTo>
                      <a:pt x="83" y="44"/>
                      <a:pt x="85" y="44"/>
                      <a:pt x="85" y="45"/>
                    </a:cubicBezTo>
                    <a:cubicBezTo>
                      <a:pt x="103" y="63"/>
                      <a:pt x="103" y="63"/>
                      <a:pt x="103" y="63"/>
                    </a:cubicBezTo>
                    <a:cubicBezTo>
                      <a:pt x="104" y="64"/>
                      <a:pt x="105" y="66"/>
                      <a:pt x="105" y="67"/>
                    </a:cubicBezTo>
                    <a:cubicBezTo>
                      <a:pt x="105" y="77"/>
                      <a:pt x="105" y="77"/>
                      <a:pt x="105" y="77"/>
                    </a:cubicBezTo>
                    <a:cubicBezTo>
                      <a:pt x="92" y="64"/>
                      <a:pt x="92" y="64"/>
                      <a:pt x="92" y="64"/>
                    </a:cubicBezTo>
                    <a:cubicBezTo>
                      <a:pt x="90" y="63"/>
                      <a:pt x="90" y="63"/>
                      <a:pt x="90" y="63"/>
                    </a:cubicBezTo>
                    <a:cubicBezTo>
                      <a:pt x="88" y="63"/>
                      <a:pt x="88" y="63"/>
                      <a:pt x="88" y="63"/>
                    </a:cubicBezTo>
                    <a:cubicBezTo>
                      <a:pt x="68" y="67"/>
                      <a:pt x="68" y="67"/>
                      <a:pt x="68" y="67"/>
                    </a:cubicBezTo>
                    <a:cubicBezTo>
                      <a:pt x="66" y="68"/>
                      <a:pt x="66" y="68"/>
                      <a:pt x="66" y="68"/>
                    </a:cubicBezTo>
                    <a:cubicBezTo>
                      <a:pt x="65" y="70"/>
                      <a:pt x="65" y="70"/>
                      <a:pt x="65" y="70"/>
                    </a:cubicBezTo>
                    <a:cubicBezTo>
                      <a:pt x="61" y="90"/>
                      <a:pt x="61" y="90"/>
                      <a:pt x="61" y="90"/>
                    </a:cubicBezTo>
                    <a:cubicBezTo>
                      <a:pt x="61" y="92"/>
                      <a:pt x="61" y="92"/>
                      <a:pt x="61" y="92"/>
                    </a:cubicBezTo>
                    <a:cubicBezTo>
                      <a:pt x="62" y="94"/>
                      <a:pt x="62" y="94"/>
                      <a:pt x="62" y="94"/>
                    </a:cubicBezTo>
                    <a:cubicBezTo>
                      <a:pt x="75" y="107"/>
                      <a:pt x="75" y="107"/>
                      <a:pt x="75" y="107"/>
                    </a:cubicBezTo>
                    <a:cubicBezTo>
                      <a:pt x="65" y="107"/>
                      <a:pt x="65" y="107"/>
                      <a:pt x="65" y="107"/>
                    </a:cubicBezTo>
                    <a:cubicBezTo>
                      <a:pt x="64" y="107"/>
                      <a:pt x="62" y="106"/>
                      <a:pt x="61" y="105"/>
                    </a:cubicBezTo>
                    <a:cubicBezTo>
                      <a:pt x="43" y="87"/>
                      <a:pt x="43" y="87"/>
                      <a:pt x="43" y="87"/>
                    </a:cubicBezTo>
                    <a:cubicBezTo>
                      <a:pt x="42" y="86"/>
                      <a:pt x="42" y="85"/>
                      <a:pt x="42" y="84"/>
                    </a:cubicBezTo>
                    <a:cubicBezTo>
                      <a:pt x="46" y="64"/>
                      <a:pt x="46" y="64"/>
                      <a:pt x="46" y="64"/>
                    </a:cubicBezTo>
                    <a:cubicBezTo>
                      <a:pt x="46" y="62"/>
                      <a:pt x="46" y="62"/>
                      <a:pt x="46" y="62"/>
                    </a:cubicBezTo>
                    <a:cubicBezTo>
                      <a:pt x="44" y="61"/>
                      <a:pt x="44" y="61"/>
                      <a:pt x="44" y="61"/>
                    </a:cubicBezTo>
                    <a:cubicBezTo>
                      <a:pt x="3" y="19"/>
                      <a:pt x="3" y="19"/>
                      <a:pt x="3" y="19"/>
                    </a:cubicBezTo>
                    <a:cubicBezTo>
                      <a:pt x="0" y="22"/>
                      <a:pt x="0" y="22"/>
                      <a:pt x="0" y="22"/>
                    </a:cubicBezTo>
                    <a:cubicBezTo>
                      <a:pt x="42" y="64"/>
                      <a:pt x="42" y="64"/>
                      <a:pt x="42" y="64"/>
                    </a:cubicBezTo>
                    <a:cubicBezTo>
                      <a:pt x="38" y="83"/>
                      <a:pt x="38" y="83"/>
                      <a:pt x="38" y="83"/>
                    </a:cubicBezTo>
                    <a:cubicBezTo>
                      <a:pt x="37" y="85"/>
                      <a:pt x="38" y="88"/>
                      <a:pt x="40" y="90"/>
                    </a:cubicBezTo>
                    <a:cubicBezTo>
                      <a:pt x="58" y="108"/>
                      <a:pt x="58" y="108"/>
                      <a:pt x="58" y="108"/>
                    </a:cubicBezTo>
                    <a:cubicBezTo>
                      <a:pt x="60" y="110"/>
                      <a:pt x="63" y="111"/>
                      <a:pt x="65" y="111"/>
                    </a:cubicBezTo>
                    <a:cubicBezTo>
                      <a:pt x="85" y="111"/>
                      <a:pt x="85" y="111"/>
                      <a:pt x="85" y="111"/>
                    </a:cubicBezTo>
                    <a:cubicBezTo>
                      <a:pt x="65" y="91"/>
                      <a:pt x="65" y="91"/>
                      <a:pt x="65" y="91"/>
                    </a:cubicBezTo>
                    <a:cubicBezTo>
                      <a:pt x="69" y="71"/>
                      <a:pt x="69" y="71"/>
                      <a:pt x="69" y="71"/>
                    </a:cubicBezTo>
                    <a:cubicBezTo>
                      <a:pt x="89" y="67"/>
                      <a:pt x="89" y="67"/>
                      <a:pt x="89" y="67"/>
                    </a:cubicBezTo>
                    <a:cubicBezTo>
                      <a:pt x="109" y="87"/>
                      <a:pt x="109" y="87"/>
                      <a:pt x="109" y="87"/>
                    </a:cubicBezTo>
                    <a:cubicBezTo>
                      <a:pt x="109" y="67"/>
                      <a:pt x="109" y="67"/>
                      <a:pt x="109" y="67"/>
                    </a:cubicBezTo>
                    <a:cubicBezTo>
                      <a:pt x="109" y="65"/>
                      <a:pt x="108" y="62"/>
                      <a:pt x="106" y="6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65" name="Freeform 28">
                <a:extLst>
                  <a:ext uri="{FF2B5EF4-FFF2-40B4-BE49-F238E27FC236}">
                    <a16:creationId xmlns:a16="http://schemas.microsoft.com/office/drawing/2014/main" id="{63709BD4-2E9C-48A4-81BC-4049992B7C47}"/>
                  </a:ext>
                </a:extLst>
              </p:cNvPr>
              <p:cNvSpPr>
                <a:spLocks/>
              </p:cNvSpPr>
              <p:nvPr/>
            </p:nvSpPr>
            <p:spPr bwMode="auto">
              <a:xfrm>
                <a:off x="4814888" y="5421313"/>
                <a:ext cx="73025" cy="61913"/>
              </a:xfrm>
              <a:custGeom>
                <a:avLst/>
                <a:gdLst>
                  <a:gd name="T0" fmla="*/ 3 w 26"/>
                  <a:gd name="T1" fmla="*/ 7 h 22"/>
                  <a:gd name="T2" fmla="*/ 5 w 26"/>
                  <a:gd name="T3" fmla="*/ 5 h 22"/>
                  <a:gd name="T4" fmla="*/ 8 w 26"/>
                  <a:gd name="T5" fmla="*/ 4 h 22"/>
                  <a:gd name="T6" fmla="*/ 10 w 26"/>
                  <a:gd name="T7" fmla="*/ 5 h 22"/>
                  <a:gd name="T8" fmla="*/ 20 w 26"/>
                  <a:gd name="T9" fmla="*/ 12 h 22"/>
                  <a:gd name="T10" fmla="*/ 21 w 26"/>
                  <a:gd name="T11" fmla="*/ 18 h 22"/>
                  <a:gd name="T12" fmla="*/ 19 w 26"/>
                  <a:gd name="T13" fmla="*/ 20 h 22"/>
                  <a:gd name="T14" fmla="*/ 22 w 26"/>
                  <a:gd name="T15" fmla="*/ 22 h 22"/>
                  <a:gd name="T16" fmla="*/ 24 w 26"/>
                  <a:gd name="T17" fmla="*/ 21 h 22"/>
                  <a:gd name="T18" fmla="*/ 22 w 26"/>
                  <a:gd name="T19" fmla="*/ 9 h 22"/>
                  <a:gd name="T20" fmla="*/ 13 w 26"/>
                  <a:gd name="T21" fmla="*/ 2 h 22"/>
                  <a:gd name="T22" fmla="*/ 8 w 26"/>
                  <a:gd name="T23" fmla="*/ 0 h 22"/>
                  <a:gd name="T24" fmla="*/ 2 w 26"/>
                  <a:gd name="T25" fmla="*/ 3 h 22"/>
                  <a:gd name="T26" fmla="*/ 0 w 26"/>
                  <a:gd name="T27" fmla="*/ 4 h 22"/>
                  <a:gd name="T28" fmla="*/ 3 w 26"/>
                  <a:gd name="T29"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2">
                    <a:moveTo>
                      <a:pt x="3" y="7"/>
                    </a:moveTo>
                    <a:cubicBezTo>
                      <a:pt x="5" y="5"/>
                      <a:pt x="5" y="5"/>
                      <a:pt x="5" y="5"/>
                    </a:cubicBezTo>
                    <a:cubicBezTo>
                      <a:pt x="5" y="4"/>
                      <a:pt x="7" y="4"/>
                      <a:pt x="8" y="4"/>
                    </a:cubicBezTo>
                    <a:cubicBezTo>
                      <a:pt x="8" y="4"/>
                      <a:pt x="9" y="4"/>
                      <a:pt x="10" y="5"/>
                    </a:cubicBezTo>
                    <a:cubicBezTo>
                      <a:pt x="20" y="12"/>
                      <a:pt x="20" y="12"/>
                      <a:pt x="20" y="12"/>
                    </a:cubicBezTo>
                    <a:cubicBezTo>
                      <a:pt x="22" y="14"/>
                      <a:pt x="22" y="16"/>
                      <a:pt x="21" y="18"/>
                    </a:cubicBezTo>
                    <a:cubicBezTo>
                      <a:pt x="19" y="20"/>
                      <a:pt x="19" y="20"/>
                      <a:pt x="19" y="20"/>
                    </a:cubicBezTo>
                    <a:cubicBezTo>
                      <a:pt x="22" y="22"/>
                      <a:pt x="22" y="22"/>
                      <a:pt x="22" y="22"/>
                    </a:cubicBezTo>
                    <a:cubicBezTo>
                      <a:pt x="24" y="21"/>
                      <a:pt x="24" y="21"/>
                      <a:pt x="24" y="21"/>
                    </a:cubicBezTo>
                    <a:cubicBezTo>
                      <a:pt x="26" y="17"/>
                      <a:pt x="26" y="12"/>
                      <a:pt x="22" y="9"/>
                    </a:cubicBezTo>
                    <a:cubicBezTo>
                      <a:pt x="13" y="2"/>
                      <a:pt x="13" y="2"/>
                      <a:pt x="13" y="2"/>
                    </a:cubicBezTo>
                    <a:cubicBezTo>
                      <a:pt x="11" y="0"/>
                      <a:pt x="10" y="0"/>
                      <a:pt x="8" y="0"/>
                    </a:cubicBezTo>
                    <a:cubicBezTo>
                      <a:pt x="5" y="0"/>
                      <a:pt x="3" y="1"/>
                      <a:pt x="2" y="3"/>
                    </a:cubicBezTo>
                    <a:cubicBezTo>
                      <a:pt x="0" y="4"/>
                      <a:pt x="0" y="4"/>
                      <a:pt x="0" y="4"/>
                    </a:cubicBezTo>
                    <a:lnTo>
                      <a:pt x="3" y="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66" name="Freeform 29">
                <a:extLst>
                  <a:ext uri="{FF2B5EF4-FFF2-40B4-BE49-F238E27FC236}">
                    <a16:creationId xmlns:a16="http://schemas.microsoft.com/office/drawing/2014/main" id="{F09A18CD-640C-48AD-A688-EE551F0FB9F0}"/>
                  </a:ext>
                </a:extLst>
              </p:cNvPr>
              <p:cNvSpPr>
                <a:spLocks/>
              </p:cNvSpPr>
              <p:nvPr/>
            </p:nvSpPr>
            <p:spPr bwMode="auto">
              <a:xfrm>
                <a:off x="4386263" y="5499101"/>
                <a:ext cx="438150" cy="503238"/>
              </a:xfrm>
              <a:custGeom>
                <a:avLst/>
                <a:gdLst>
                  <a:gd name="T0" fmla="*/ 153 w 156"/>
                  <a:gd name="T1" fmla="*/ 15 h 179"/>
                  <a:gd name="T2" fmla="*/ 26 w 156"/>
                  <a:gd name="T3" fmla="*/ 174 h 179"/>
                  <a:gd name="T4" fmla="*/ 23 w 156"/>
                  <a:gd name="T5" fmla="*/ 175 h 179"/>
                  <a:gd name="T6" fmla="*/ 20 w 156"/>
                  <a:gd name="T7" fmla="*/ 174 h 179"/>
                  <a:gd name="T8" fmla="*/ 6 w 156"/>
                  <a:gd name="T9" fmla="*/ 163 h 179"/>
                  <a:gd name="T10" fmla="*/ 5 w 156"/>
                  <a:gd name="T11" fmla="*/ 160 h 179"/>
                  <a:gd name="T12" fmla="*/ 6 w 156"/>
                  <a:gd name="T13" fmla="*/ 157 h 179"/>
                  <a:gd name="T14" fmla="*/ 137 w 156"/>
                  <a:gd name="T15" fmla="*/ 2 h 179"/>
                  <a:gd name="T16" fmla="*/ 134 w 156"/>
                  <a:gd name="T17" fmla="*/ 0 h 179"/>
                  <a:gd name="T18" fmla="*/ 3 w 156"/>
                  <a:gd name="T19" fmla="*/ 155 h 179"/>
                  <a:gd name="T20" fmla="*/ 4 w 156"/>
                  <a:gd name="T21" fmla="*/ 166 h 179"/>
                  <a:gd name="T22" fmla="*/ 18 w 156"/>
                  <a:gd name="T23" fmla="*/ 177 h 179"/>
                  <a:gd name="T24" fmla="*/ 23 w 156"/>
                  <a:gd name="T25" fmla="*/ 179 h 179"/>
                  <a:gd name="T26" fmla="*/ 29 w 156"/>
                  <a:gd name="T27" fmla="*/ 176 h 179"/>
                  <a:gd name="T28" fmla="*/ 156 w 156"/>
                  <a:gd name="T29" fmla="*/ 18 h 179"/>
                  <a:gd name="T30" fmla="*/ 153 w 156"/>
                  <a:gd name="T31"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179">
                    <a:moveTo>
                      <a:pt x="153" y="15"/>
                    </a:moveTo>
                    <a:cubicBezTo>
                      <a:pt x="26" y="174"/>
                      <a:pt x="26" y="174"/>
                      <a:pt x="26" y="174"/>
                    </a:cubicBezTo>
                    <a:cubicBezTo>
                      <a:pt x="25" y="174"/>
                      <a:pt x="24" y="175"/>
                      <a:pt x="23" y="175"/>
                    </a:cubicBezTo>
                    <a:cubicBezTo>
                      <a:pt x="22" y="175"/>
                      <a:pt x="21" y="175"/>
                      <a:pt x="20" y="174"/>
                    </a:cubicBezTo>
                    <a:cubicBezTo>
                      <a:pt x="6" y="163"/>
                      <a:pt x="6" y="163"/>
                      <a:pt x="6" y="163"/>
                    </a:cubicBezTo>
                    <a:cubicBezTo>
                      <a:pt x="5" y="162"/>
                      <a:pt x="5" y="161"/>
                      <a:pt x="5" y="160"/>
                    </a:cubicBezTo>
                    <a:cubicBezTo>
                      <a:pt x="5" y="159"/>
                      <a:pt x="5" y="158"/>
                      <a:pt x="6" y="157"/>
                    </a:cubicBezTo>
                    <a:cubicBezTo>
                      <a:pt x="137" y="2"/>
                      <a:pt x="137" y="2"/>
                      <a:pt x="137" y="2"/>
                    </a:cubicBezTo>
                    <a:cubicBezTo>
                      <a:pt x="134" y="0"/>
                      <a:pt x="134" y="0"/>
                      <a:pt x="134" y="0"/>
                    </a:cubicBezTo>
                    <a:cubicBezTo>
                      <a:pt x="3" y="155"/>
                      <a:pt x="3" y="155"/>
                      <a:pt x="3" y="155"/>
                    </a:cubicBezTo>
                    <a:cubicBezTo>
                      <a:pt x="0" y="158"/>
                      <a:pt x="0" y="163"/>
                      <a:pt x="4" y="166"/>
                    </a:cubicBezTo>
                    <a:cubicBezTo>
                      <a:pt x="18" y="177"/>
                      <a:pt x="18" y="177"/>
                      <a:pt x="18" y="177"/>
                    </a:cubicBezTo>
                    <a:cubicBezTo>
                      <a:pt x="19" y="178"/>
                      <a:pt x="21" y="179"/>
                      <a:pt x="23" y="179"/>
                    </a:cubicBezTo>
                    <a:cubicBezTo>
                      <a:pt x="25" y="179"/>
                      <a:pt x="27" y="178"/>
                      <a:pt x="29" y="176"/>
                    </a:cubicBezTo>
                    <a:cubicBezTo>
                      <a:pt x="156" y="18"/>
                      <a:pt x="156" y="18"/>
                      <a:pt x="156" y="18"/>
                    </a:cubicBezTo>
                    <a:lnTo>
                      <a:pt x="153" y="15"/>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67" name="Freeform 30">
                <a:extLst>
                  <a:ext uri="{FF2B5EF4-FFF2-40B4-BE49-F238E27FC236}">
                    <a16:creationId xmlns:a16="http://schemas.microsoft.com/office/drawing/2014/main" id="{CAB83B50-4050-4962-A78E-7D4F532FB338}"/>
                  </a:ext>
                </a:extLst>
              </p:cNvPr>
              <p:cNvSpPr>
                <a:spLocks noEditPoints="1"/>
              </p:cNvSpPr>
              <p:nvPr/>
            </p:nvSpPr>
            <p:spPr bwMode="auto">
              <a:xfrm>
                <a:off x="4594225" y="5395913"/>
                <a:ext cx="401638" cy="255588"/>
              </a:xfrm>
              <a:custGeom>
                <a:avLst/>
                <a:gdLst>
                  <a:gd name="T0" fmla="*/ 54 w 143"/>
                  <a:gd name="T1" fmla="*/ 4 h 91"/>
                  <a:gd name="T2" fmla="*/ 54 w 143"/>
                  <a:gd name="T3" fmla="*/ 4 h 91"/>
                  <a:gd name="T4" fmla="*/ 72 w 143"/>
                  <a:gd name="T5" fmla="*/ 10 h 91"/>
                  <a:gd name="T6" fmla="*/ 100 w 143"/>
                  <a:gd name="T7" fmla="*/ 33 h 91"/>
                  <a:gd name="T8" fmla="*/ 100 w 143"/>
                  <a:gd name="T9" fmla="*/ 36 h 91"/>
                  <a:gd name="T10" fmla="*/ 114 w 143"/>
                  <a:gd name="T11" fmla="*/ 49 h 91"/>
                  <a:gd name="T12" fmla="*/ 115 w 143"/>
                  <a:gd name="T13" fmla="*/ 49 h 91"/>
                  <a:gd name="T14" fmla="*/ 117 w 143"/>
                  <a:gd name="T15" fmla="*/ 49 h 91"/>
                  <a:gd name="T16" fmla="*/ 118 w 143"/>
                  <a:gd name="T17" fmla="*/ 48 h 91"/>
                  <a:gd name="T18" fmla="*/ 119 w 143"/>
                  <a:gd name="T19" fmla="*/ 47 h 91"/>
                  <a:gd name="T20" fmla="*/ 122 w 143"/>
                  <a:gd name="T21" fmla="*/ 44 h 91"/>
                  <a:gd name="T22" fmla="*/ 138 w 143"/>
                  <a:gd name="T23" fmla="*/ 56 h 91"/>
                  <a:gd name="T24" fmla="*/ 114 w 143"/>
                  <a:gd name="T25" fmla="*/ 85 h 91"/>
                  <a:gd name="T26" fmla="*/ 98 w 143"/>
                  <a:gd name="T27" fmla="*/ 73 h 91"/>
                  <a:gd name="T28" fmla="*/ 102 w 143"/>
                  <a:gd name="T29" fmla="*/ 69 h 91"/>
                  <a:gd name="T30" fmla="*/ 103 w 143"/>
                  <a:gd name="T31" fmla="*/ 67 h 91"/>
                  <a:gd name="T32" fmla="*/ 103 w 143"/>
                  <a:gd name="T33" fmla="*/ 66 h 91"/>
                  <a:gd name="T34" fmla="*/ 103 w 143"/>
                  <a:gd name="T35" fmla="*/ 65 h 91"/>
                  <a:gd name="T36" fmla="*/ 88 w 143"/>
                  <a:gd name="T37" fmla="*/ 52 h 91"/>
                  <a:gd name="T38" fmla="*/ 87 w 143"/>
                  <a:gd name="T39" fmla="*/ 52 h 91"/>
                  <a:gd name="T40" fmla="*/ 83 w 143"/>
                  <a:gd name="T41" fmla="*/ 53 h 91"/>
                  <a:gd name="T42" fmla="*/ 60 w 143"/>
                  <a:gd name="T43" fmla="*/ 34 h 91"/>
                  <a:gd name="T44" fmla="*/ 18 w 143"/>
                  <a:gd name="T45" fmla="*/ 5 h 91"/>
                  <a:gd name="T46" fmla="*/ 53 w 143"/>
                  <a:gd name="T47" fmla="*/ 4 h 91"/>
                  <a:gd name="T48" fmla="*/ 54 w 143"/>
                  <a:gd name="T49" fmla="*/ 4 h 91"/>
                  <a:gd name="T50" fmla="*/ 54 w 143"/>
                  <a:gd name="T51" fmla="*/ 0 h 91"/>
                  <a:gd name="T52" fmla="*/ 53 w 143"/>
                  <a:gd name="T53" fmla="*/ 0 h 91"/>
                  <a:gd name="T54" fmla="*/ 4 w 143"/>
                  <a:gd name="T55" fmla="*/ 2 h 91"/>
                  <a:gd name="T56" fmla="*/ 0 w 143"/>
                  <a:gd name="T57" fmla="*/ 6 h 91"/>
                  <a:gd name="T58" fmla="*/ 4 w 143"/>
                  <a:gd name="T59" fmla="*/ 10 h 91"/>
                  <a:gd name="T60" fmla="*/ 5 w 143"/>
                  <a:gd name="T61" fmla="*/ 10 h 91"/>
                  <a:gd name="T62" fmla="*/ 15 w 143"/>
                  <a:gd name="T63" fmla="*/ 9 h 91"/>
                  <a:gd name="T64" fmla="*/ 57 w 143"/>
                  <a:gd name="T65" fmla="*/ 37 h 91"/>
                  <a:gd name="T66" fmla="*/ 83 w 143"/>
                  <a:gd name="T67" fmla="*/ 58 h 91"/>
                  <a:gd name="T68" fmla="*/ 87 w 143"/>
                  <a:gd name="T69" fmla="*/ 56 h 91"/>
                  <a:gd name="T70" fmla="*/ 88 w 143"/>
                  <a:gd name="T71" fmla="*/ 56 h 91"/>
                  <a:gd name="T72" fmla="*/ 99 w 143"/>
                  <a:gd name="T73" fmla="*/ 65 h 91"/>
                  <a:gd name="T74" fmla="*/ 99 w 143"/>
                  <a:gd name="T75" fmla="*/ 66 h 91"/>
                  <a:gd name="T76" fmla="*/ 93 w 143"/>
                  <a:gd name="T77" fmla="*/ 73 h 91"/>
                  <a:gd name="T78" fmla="*/ 115 w 143"/>
                  <a:gd name="T79" fmla="*/ 91 h 91"/>
                  <a:gd name="T80" fmla="*/ 143 w 143"/>
                  <a:gd name="T81" fmla="*/ 56 h 91"/>
                  <a:gd name="T82" fmla="*/ 121 w 143"/>
                  <a:gd name="T83" fmla="*/ 38 h 91"/>
                  <a:gd name="T84" fmla="*/ 116 w 143"/>
                  <a:gd name="T85" fmla="*/ 45 h 91"/>
                  <a:gd name="T86" fmla="*/ 115 w 143"/>
                  <a:gd name="T87" fmla="*/ 45 h 91"/>
                  <a:gd name="T88" fmla="*/ 114 w 143"/>
                  <a:gd name="T89" fmla="*/ 45 h 91"/>
                  <a:gd name="T90" fmla="*/ 104 w 143"/>
                  <a:gd name="T91" fmla="*/ 36 h 91"/>
                  <a:gd name="T92" fmla="*/ 104 w 143"/>
                  <a:gd name="T93" fmla="*/ 31 h 91"/>
                  <a:gd name="T94" fmla="*/ 75 w 143"/>
                  <a:gd name="T95" fmla="*/ 7 h 91"/>
                  <a:gd name="T96" fmla="*/ 54 w 143"/>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 h="91">
                    <a:moveTo>
                      <a:pt x="54" y="4"/>
                    </a:moveTo>
                    <a:cubicBezTo>
                      <a:pt x="54" y="4"/>
                      <a:pt x="54" y="4"/>
                      <a:pt x="54" y="4"/>
                    </a:cubicBezTo>
                    <a:cubicBezTo>
                      <a:pt x="59" y="4"/>
                      <a:pt x="68" y="6"/>
                      <a:pt x="72" y="10"/>
                    </a:cubicBezTo>
                    <a:cubicBezTo>
                      <a:pt x="100" y="33"/>
                      <a:pt x="100" y="33"/>
                      <a:pt x="100" y="33"/>
                    </a:cubicBezTo>
                    <a:cubicBezTo>
                      <a:pt x="100" y="34"/>
                      <a:pt x="100" y="35"/>
                      <a:pt x="100" y="36"/>
                    </a:cubicBezTo>
                    <a:cubicBezTo>
                      <a:pt x="100" y="44"/>
                      <a:pt x="106" y="49"/>
                      <a:pt x="114" y="49"/>
                    </a:cubicBezTo>
                    <a:cubicBezTo>
                      <a:pt x="114" y="49"/>
                      <a:pt x="115" y="49"/>
                      <a:pt x="115" y="49"/>
                    </a:cubicBezTo>
                    <a:cubicBezTo>
                      <a:pt x="116" y="49"/>
                      <a:pt x="116" y="49"/>
                      <a:pt x="117" y="49"/>
                    </a:cubicBezTo>
                    <a:cubicBezTo>
                      <a:pt x="118" y="48"/>
                      <a:pt x="118" y="48"/>
                      <a:pt x="118" y="48"/>
                    </a:cubicBezTo>
                    <a:cubicBezTo>
                      <a:pt x="119" y="47"/>
                      <a:pt x="119" y="47"/>
                      <a:pt x="119" y="47"/>
                    </a:cubicBezTo>
                    <a:cubicBezTo>
                      <a:pt x="122" y="44"/>
                      <a:pt x="122" y="44"/>
                      <a:pt x="122" y="44"/>
                    </a:cubicBezTo>
                    <a:cubicBezTo>
                      <a:pt x="138" y="56"/>
                      <a:pt x="138" y="56"/>
                      <a:pt x="138" y="56"/>
                    </a:cubicBezTo>
                    <a:cubicBezTo>
                      <a:pt x="114" y="85"/>
                      <a:pt x="114" y="85"/>
                      <a:pt x="114" y="85"/>
                    </a:cubicBezTo>
                    <a:cubicBezTo>
                      <a:pt x="98" y="73"/>
                      <a:pt x="98" y="73"/>
                      <a:pt x="98" y="73"/>
                    </a:cubicBezTo>
                    <a:cubicBezTo>
                      <a:pt x="102" y="69"/>
                      <a:pt x="102" y="69"/>
                      <a:pt x="102" y="69"/>
                    </a:cubicBezTo>
                    <a:cubicBezTo>
                      <a:pt x="103" y="67"/>
                      <a:pt x="103" y="67"/>
                      <a:pt x="103" y="67"/>
                    </a:cubicBezTo>
                    <a:cubicBezTo>
                      <a:pt x="103" y="66"/>
                      <a:pt x="103" y="66"/>
                      <a:pt x="103" y="66"/>
                    </a:cubicBezTo>
                    <a:cubicBezTo>
                      <a:pt x="103" y="66"/>
                      <a:pt x="103" y="65"/>
                      <a:pt x="103" y="65"/>
                    </a:cubicBezTo>
                    <a:cubicBezTo>
                      <a:pt x="102" y="57"/>
                      <a:pt x="96" y="52"/>
                      <a:pt x="88" y="52"/>
                    </a:cubicBezTo>
                    <a:cubicBezTo>
                      <a:pt x="88" y="52"/>
                      <a:pt x="87" y="52"/>
                      <a:pt x="87" y="52"/>
                    </a:cubicBezTo>
                    <a:cubicBezTo>
                      <a:pt x="86" y="52"/>
                      <a:pt x="84" y="53"/>
                      <a:pt x="83" y="53"/>
                    </a:cubicBezTo>
                    <a:cubicBezTo>
                      <a:pt x="60" y="34"/>
                      <a:pt x="60" y="34"/>
                      <a:pt x="60" y="34"/>
                    </a:cubicBezTo>
                    <a:cubicBezTo>
                      <a:pt x="54" y="20"/>
                      <a:pt x="44" y="6"/>
                      <a:pt x="18" y="5"/>
                    </a:cubicBezTo>
                    <a:cubicBezTo>
                      <a:pt x="53" y="4"/>
                      <a:pt x="53" y="4"/>
                      <a:pt x="53" y="4"/>
                    </a:cubicBezTo>
                    <a:cubicBezTo>
                      <a:pt x="54" y="4"/>
                      <a:pt x="54" y="4"/>
                      <a:pt x="54" y="4"/>
                    </a:cubicBezTo>
                    <a:close/>
                    <a:moveTo>
                      <a:pt x="54" y="0"/>
                    </a:moveTo>
                    <a:cubicBezTo>
                      <a:pt x="53" y="0"/>
                      <a:pt x="53" y="0"/>
                      <a:pt x="53" y="0"/>
                    </a:cubicBezTo>
                    <a:cubicBezTo>
                      <a:pt x="4" y="2"/>
                      <a:pt x="4" y="2"/>
                      <a:pt x="4" y="2"/>
                    </a:cubicBezTo>
                    <a:cubicBezTo>
                      <a:pt x="2" y="2"/>
                      <a:pt x="0" y="4"/>
                      <a:pt x="0" y="6"/>
                    </a:cubicBezTo>
                    <a:cubicBezTo>
                      <a:pt x="1" y="8"/>
                      <a:pt x="2" y="10"/>
                      <a:pt x="4" y="10"/>
                    </a:cubicBezTo>
                    <a:cubicBezTo>
                      <a:pt x="5" y="10"/>
                      <a:pt x="5" y="10"/>
                      <a:pt x="5" y="10"/>
                    </a:cubicBezTo>
                    <a:cubicBezTo>
                      <a:pt x="9" y="9"/>
                      <a:pt x="12" y="9"/>
                      <a:pt x="15" y="9"/>
                    </a:cubicBezTo>
                    <a:cubicBezTo>
                      <a:pt x="40" y="9"/>
                      <a:pt x="50" y="21"/>
                      <a:pt x="57" y="37"/>
                    </a:cubicBezTo>
                    <a:cubicBezTo>
                      <a:pt x="83" y="58"/>
                      <a:pt x="83" y="58"/>
                      <a:pt x="83" y="58"/>
                    </a:cubicBezTo>
                    <a:cubicBezTo>
                      <a:pt x="84" y="57"/>
                      <a:pt x="86" y="56"/>
                      <a:pt x="87" y="56"/>
                    </a:cubicBezTo>
                    <a:cubicBezTo>
                      <a:pt x="88" y="56"/>
                      <a:pt x="88" y="56"/>
                      <a:pt x="88" y="56"/>
                    </a:cubicBezTo>
                    <a:cubicBezTo>
                      <a:pt x="94" y="56"/>
                      <a:pt x="98" y="60"/>
                      <a:pt x="99" y="65"/>
                    </a:cubicBezTo>
                    <a:cubicBezTo>
                      <a:pt x="99" y="66"/>
                      <a:pt x="99" y="66"/>
                      <a:pt x="99" y="66"/>
                    </a:cubicBezTo>
                    <a:cubicBezTo>
                      <a:pt x="93" y="73"/>
                      <a:pt x="93" y="73"/>
                      <a:pt x="93" y="73"/>
                    </a:cubicBezTo>
                    <a:cubicBezTo>
                      <a:pt x="115" y="91"/>
                      <a:pt x="115" y="91"/>
                      <a:pt x="115" y="91"/>
                    </a:cubicBezTo>
                    <a:cubicBezTo>
                      <a:pt x="143" y="56"/>
                      <a:pt x="143" y="56"/>
                      <a:pt x="143" y="56"/>
                    </a:cubicBezTo>
                    <a:cubicBezTo>
                      <a:pt x="121" y="38"/>
                      <a:pt x="121" y="38"/>
                      <a:pt x="121" y="38"/>
                    </a:cubicBezTo>
                    <a:cubicBezTo>
                      <a:pt x="116" y="45"/>
                      <a:pt x="116" y="45"/>
                      <a:pt x="116" y="45"/>
                    </a:cubicBezTo>
                    <a:cubicBezTo>
                      <a:pt x="116" y="45"/>
                      <a:pt x="115" y="45"/>
                      <a:pt x="115" y="45"/>
                    </a:cubicBezTo>
                    <a:cubicBezTo>
                      <a:pt x="114" y="45"/>
                      <a:pt x="114" y="45"/>
                      <a:pt x="114" y="45"/>
                    </a:cubicBezTo>
                    <a:cubicBezTo>
                      <a:pt x="109" y="45"/>
                      <a:pt x="104" y="41"/>
                      <a:pt x="104" y="36"/>
                    </a:cubicBezTo>
                    <a:cubicBezTo>
                      <a:pt x="103" y="34"/>
                      <a:pt x="104" y="33"/>
                      <a:pt x="104" y="31"/>
                    </a:cubicBezTo>
                    <a:cubicBezTo>
                      <a:pt x="75" y="7"/>
                      <a:pt x="75" y="7"/>
                      <a:pt x="75" y="7"/>
                    </a:cubicBezTo>
                    <a:cubicBezTo>
                      <a:pt x="69" y="3"/>
                      <a:pt x="60" y="0"/>
                      <a:pt x="54"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68" name="Freeform 31">
                <a:extLst>
                  <a:ext uri="{FF2B5EF4-FFF2-40B4-BE49-F238E27FC236}">
                    <a16:creationId xmlns:a16="http://schemas.microsoft.com/office/drawing/2014/main" id="{F76F293F-9E85-4688-A81A-38F683A04F8D}"/>
                  </a:ext>
                </a:extLst>
              </p:cNvPr>
              <p:cNvSpPr>
                <a:spLocks noEditPoints="1"/>
              </p:cNvSpPr>
              <p:nvPr/>
            </p:nvSpPr>
            <p:spPr bwMode="auto">
              <a:xfrm>
                <a:off x="4854575" y="5502276"/>
                <a:ext cx="141288" cy="149225"/>
              </a:xfrm>
              <a:custGeom>
                <a:avLst/>
                <a:gdLst>
                  <a:gd name="T0" fmla="*/ 52 w 89"/>
                  <a:gd name="T1" fmla="*/ 11 h 94"/>
                  <a:gd name="T2" fmla="*/ 80 w 89"/>
                  <a:gd name="T3" fmla="*/ 32 h 94"/>
                  <a:gd name="T4" fmla="*/ 37 w 89"/>
                  <a:gd name="T5" fmla="*/ 83 h 94"/>
                  <a:gd name="T6" fmla="*/ 9 w 89"/>
                  <a:gd name="T7" fmla="*/ 62 h 94"/>
                  <a:gd name="T8" fmla="*/ 52 w 89"/>
                  <a:gd name="T9" fmla="*/ 11 h 94"/>
                  <a:gd name="T10" fmla="*/ 52 w 89"/>
                  <a:gd name="T11" fmla="*/ 11 h 94"/>
                  <a:gd name="T12" fmla="*/ 50 w 89"/>
                  <a:gd name="T13" fmla="*/ 0 h 94"/>
                  <a:gd name="T14" fmla="*/ 0 w 89"/>
                  <a:gd name="T15" fmla="*/ 62 h 94"/>
                  <a:gd name="T16" fmla="*/ 39 w 89"/>
                  <a:gd name="T17" fmla="*/ 94 h 94"/>
                  <a:gd name="T18" fmla="*/ 89 w 89"/>
                  <a:gd name="T19" fmla="*/ 32 h 94"/>
                  <a:gd name="T20" fmla="*/ 50 w 89"/>
                  <a:gd name="T21" fmla="*/ 0 h 94"/>
                  <a:gd name="T22" fmla="*/ 50 w 89"/>
                  <a:gd name="T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94">
                    <a:moveTo>
                      <a:pt x="52" y="11"/>
                    </a:moveTo>
                    <a:lnTo>
                      <a:pt x="80" y="32"/>
                    </a:lnTo>
                    <a:lnTo>
                      <a:pt x="37" y="83"/>
                    </a:lnTo>
                    <a:lnTo>
                      <a:pt x="9" y="62"/>
                    </a:lnTo>
                    <a:lnTo>
                      <a:pt x="52" y="11"/>
                    </a:lnTo>
                    <a:lnTo>
                      <a:pt x="52" y="11"/>
                    </a:lnTo>
                    <a:close/>
                    <a:moveTo>
                      <a:pt x="50" y="0"/>
                    </a:moveTo>
                    <a:lnTo>
                      <a:pt x="0" y="62"/>
                    </a:lnTo>
                    <a:lnTo>
                      <a:pt x="39" y="94"/>
                    </a:lnTo>
                    <a:lnTo>
                      <a:pt x="89" y="32"/>
                    </a:lnTo>
                    <a:lnTo>
                      <a:pt x="50" y="0"/>
                    </a:lnTo>
                    <a:lnTo>
                      <a:pt x="50" y="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grpSp>
      </p:grpSp>
      <p:cxnSp>
        <p:nvCxnSpPr>
          <p:cNvPr id="49" name="Straight Connector 48">
            <a:extLst>
              <a:ext uri="{FF2B5EF4-FFF2-40B4-BE49-F238E27FC236}">
                <a16:creationId xmlns:a16="http://schemas.microsoft.com/office/drawing/2014/main" id="{2A50E66D-3499-42C3-8E95-8EAA8FB337EB}"/>
              </a:ext>
            </a:extLst>
          </p:cNvPr>
          <p:cNvCxnSpPr>
            <a:cxnSpLocks/>
          </p:cNvCxnSpPr>
          <p:nvPr/>
        </p:nvCxnSpPr>
        <p:spPr>
          <a:xfrm>
            <a:off x="4653280" y="1277620"/>
            <a:ext cx="29667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961766B4-6946-4B5B-9A47-4E3D96C4B3DE}"/>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3" name="Rectangle 2" hidden="1">
            <a:extLst>
              <a:ext uri="{FF2B5EF4-FFF2-40B4-BE49-F238E27FC236}">
                <a16:creationId xmlns:a16="http://schemas.microsoft.com/office/drawing/2014/main" id="{F5971969-9B44-4869-813F-5D2424E5800E}"/>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4" name="Rectangle 3" hidden="1">
            <a:extLst>
              <a:ext uri="{FF2B5EF4-FFF2-40B4-BE49-F238E27FC236}">
                <a16:creationId xmlns:a16="http://schemas.microsoft.com/office/drawing/2014/main" id="{57AF4E8D-4158-4FED-9CCF-78B20D686BBE}"/>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7" name="Rectangle 6" hidden="1">
            <a:extLst>
              <a:ext uri="{FF2B5EF4-FFF2-40B4-BE49-F238E27FC236}">
                <a16:creationId xmlns:a16="http://schemas.microsoft.com/office/drawing/2014/main" id="{E8160BAA-03F2-443E-ADD5-616F90AE0B1D}"/>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8" name="Rectangle 7" hidden="1">
            <a:extLst>
              <a:ext uri="{FF2B5EF4-FFF2-40B4-BE49-F238E27FC236}">
                <a16:creationId xmlns:a16="http://schemas.microsoft.com/office/drawing/2014/main" id="{12423469-7528-43AC-9256-8E0231CC6701}"/>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10" name="Rectangle 9" hidden="1">
            <a:extLst>
              <a:ext uri="{FF2B5EF4-FFF2-40B4-BE49-F238E27FC236}">
                <a16:creationId xmlns:a16="http://schemas.microsoft.com/office/drawing/2014/main" id="{9FF8BC53-7AFD-42DE-A769-4ACD27D63051}"/>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grpSp>
        <p:nvGrpSpPr>
          <p:cNvPr id="15" name="Group 14">
            <a:extLst>
              <a:ext uri="{FF2B5EF4-FFF2-40B4-BE49-F238E27FC236}">
                <a16:creationId xmlns:a16="http://schemas.microsoft.com/office/drawing/2014/main" id="{67E1F5DB-5B33-49E5-A27C-5CADA7F118DC}"/>
              </a:ext>
            </a:extLst>
          </p:cNvPr>
          <p:cNvGrpSpPr/>
          <p:nvPr/>
        </p:nvGrpSpPr>
        <p:grpSpPr>
          <a:xfrm>
            <a:off x="1629729" y="2179505"/>
            <a:ext cx="559338" cy="558075"/>
            <a:chOff x="9277678" y="4187988"/>
            <a:chExt cx="1089940" cy="1087479"/>
          </a:xfrm>
        </p:grpSpPr>
        <p:sp>
          <p:nvSpPr>
            <p:cNvPr id="61" name="Freeform: Shape 60">
              <a:extLst>
                <a:ext uri="{FF2B5EF4-FFF2-40B4-BE49-F238E27FC236}">
                  <a16:creationId xmlns:a16="http://schemas.microsoft.com/office/drawing/2014/main" id="{498497CC-2032-498E-9DF2-FCE21C6AE1BB}"/>
                </a:ext>
              </a:extLst>
            </p:cNvPr>
            <p:cNvSpPr>
              <a:spLocks/>
            </p:cNvSpPr>
            <p:nvPr/>
          </p:nvSpPr>
          <p:spPr bwMode="auto">
            <a:xfrm>
              <a:off x="9277678" y="4187988"/>
              <a:ext cx="1089940" cy="1087479"/>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grpSp>
          <p:nvGrpSpPr>
            <p:cNvPr id="134" name="Group 133">
              <a:extLst>
                <a:ext uri="{FF2B5EF4-FFF2-40B4-BE49-F238E27FC236}">
                  <a16:creationId xmlns:a16="http://schemas.microsoft.com/office/drawing/2014/main" id="{16CEAFC4-0134-426B-8FF3-23FD655710EA}"/>
                </a:ext>
              </a:extLst>
            </p:cNvPr>
            <p:cNvGrpSpPr/>
            <p:nvPr/>
          </p:nvGrpSpPr>
          <p:grpSpPr>
            <a:xfrm>
              <a:off x="9586645" y="4461875"/>
              <a:ext cx="488897" cy="503132"/>
              <a:chOff x="3438526" y="4441825"/>
              <a:chExt cx="609600" cy="606425"/>
            </a:xfrm>
            <a:solidFill>
              <a:schemeClr val="bg1"/>
            </a:solidFill>
          </p:grpSpPr>
          <p:sp>
            <p:nvSpPr>
              <p:cNvPr id="135" name="Freeform 379">
                <a:extLst>
                  <a:ext uri="{FF2B5EF4-FFF2-40B4-BE49-F238E27FC236}">
                    <a16:creationId xmlns:a16="http://schemas.microsoft.com/office/drawing/2014/main" id="{57D7A9A8-9C54-4DEC-B30C-8D4B69FD465F}"/>
                  </a:ext>
                </a:extLst>
              </p:cNvPr>
              <p:cNvSpPr>
                <a:spLocks noEditPoints="1"/>
              </p:cNvSpPr>
              <p:nvPr/>
            </p:nvSpPr>
            <p:spPr bwMode="auto">
              <a:xfrm>
                <a:off x="3438526" y="4441825"/>
                <a:ext cx="609600" cy="606425"/>
              </a:xfrm>
              <a:custGeom>
                <a:avLst/>
                <a:gdLst>
                  <a:gd name="T0" fmla="*/ 212 w 217"/>
                  <a:gd name="T1" fmla="*/ 188 h 216"/>
                  <a:gd name="T2" fmla="*/ 156 w 217"/>
                  <a:gd name="T3" fmla="*/ 132 h 216"/>
                  <a:gd name="T4" fmla="*/ 148 w 217"/>
                  <a:gd name="T5" fmla="*/ 129 h 216"/>
                  <a:gd name="T6" fmla="*/ 145 w 217"/>
                  <a:gd name="T7" fmla="*/ 129 h 216"/>
                  <a:gd name="T8" fmla="*/ 137 w 217"/>
                  <a:gd name="T9" fmla="*/ 121 h 216"/>
                  <a:gd name="T10" fmla="*/ 152 w 217"/>
                  <a:gd name="T11" fmla="*/ 76 h 216"/>
                  <a:gd name="T12" fmla="*/ 76 w 217"/>
                  <a:gd name="T13" fmla="*/ 0 h 216"/>
                  <a:gd name="T14" fmla="*/ 0 w 217"/>
                  <a:gd name="T15" fmla="*/ 76 h 216"/>
                  <a:gd name="T16" fmla="*/ 76 w 217"/>
                  <a:gd name="T17" fmla="*/ 152 h 216"/>
                  <a:gd name="T18" fmla="*/ 121 w 217"/>
                  <a:gd name="T19" fmla="*/ 137 h 216"/>
                  <a:gd name="T20" fmla="*/ 129 w 217"/>
                  <a:gd name="T21" fmla="*/ 145 h 216"/>
                  <a:gd name="T22" fmla="*/ 132 w 217"/>
                  <a:gd name="T23" fmla="*/ 156 h 216"/>
                  <a:gd name="T24" fmla="*/ 188 w 217"/>
                  <a:gd name="T25" fmla="*/ 212 h 216"/>
                  <a:gd name="T26" fmla="*/ 196 w 217"/>
                  <a:gd name="T27" fmla="*/ 216 h 216"/>
                  <a:gd name="T28" fmla="*/ 204 w 217"/>
                  <a:gd name="T29" fmla="*/ 212 h 216"/>
                  <a:gd name="T30" fmla="*/ 212 w 217"/>
                  <a:gd name="T31" fmla="*/ 204 h 216"/>
                  <a:gd name="T32" fmla="*/ 212 w 217"/>
                  <a:gd name="T33" fmla="*/ 188 h 216"/>
                  <a:gd name="T34" fmla="*/ 76 w 217"/>
                  <a:gd name="T35" fmla="*/ 148 h 216"/>
                  <a:gd name="T36" fmla="*/ 4 w 217"/>
                  <a:gd name="T37" fmla="*/ 76 h 216"/>
                  <a:gd name="T38" fmla="*/ 76 w 217"/>
                  <a:gd name="T39" fmla="*/ 4 h 216"/>
                  <a:gd name="T40" fmla="*/ 148 w 217"/>
                  <a:gd name="T41" fmla="*/ 76 h 216"/>
                  <a:gd name="T42" fmla="*/ 76 w 217"/>
                  <a:gd name="T43" fmla="*/ 148 h 216"/>
                  <a:gd name="T44" fmla="*/ 131 w 217"/>
                  <a:gd name="T45" fmla="*/ 141 h 216"/>
                  <a:gd name="T46" fmla="*/ 124 w 217"/>
                  <a:gd name="T47" fmla="*/ 135 h 216"/>
                  <a:gd name="T48" fmla="*/ 135 w 217"/>
                  <a:gd name="T49" fmla="*/ 124 h 216"/>
                  <a:gd name="T50" fmla="*/ 141 w 217"/>
                  <a:gd name="T51" fmla="*/ 131 h 216"/>
                  <a:gd name="T52" fmla="*/ 140 w 217"/>
                  <a:gd name="T53" fmla="*/ 132 h 216"/>
                  <a:gd name="T54" fmla="*/ 132 w 217"/>
                  <a:gd name="T55" fmla="*/ 140 h 216"/>
                  <a:gd name="T56" fmla="*/ 131 w 217"/>
                  <a:gd name="T57" fmla="*/ 141 h 216"/>
                  <a:gd name="T58" fmla="*/ 209 w 217"/>
                  <a:gd name="T59" fmla="*/ 201 h 216"/>
                  <a:gd name="T60" fmla="*/ 201 w 217"/>
                  <a:gd name="T61" fmla="*/ 209 h 216"/>
                  <a:gd name="T62" fmla="*/ 196 w 217"/>
                  <a:gd name="T63" fmla="*/ 212 h 216"/>
                  <a:gd name="T64" fmla="*/ 191 w 217"/>
                  <a:gd name="T65" fmla="*/ 209 h 216"/>
                  <a:gd name="T66" fmla="*/ 135 w 217"/>
                  <a:gd name="T67" fmla="*/ 153 h 216"/>
                  <a:gd name="T68" fmla="*/ 135 w 217"/>
                  <a:gd name="T69" fmla="*/ 143 h 216"/>
                  <a:gd name="T70" fmla="*/ 143 w 217"/>
                  <a:gd name="T71" fmla="*/ 135 h 216"/>
                  <a:gd name="T72" fmla="*/ 148 w 217"/>
                  <a:gd name="T73" fmla="*/ 133 h 216"/>
                  <a:gd name="T74" fmla="*/ 153 w 217"/>
                  <a:gd name="T75" fmla="*/ 135 h 216"/>
                  <a:gd name="T76" fmla="*/ 209 w 217"/>
                  <a:gd name="T77" fmla="*/ 191 h 216"/>
                  <a:gd name="T78" fmla="*/ 209 w 217"/>
                  <a:gd name="T79"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 h="216">
                    <a:moveTo>
                      <a:pt x="212" y="188"/>
                    </a:moveTo>
                    <a:cubicBezTo>
                      <a:pt x="156" y="132"/>
                      <a:pt x="156" y="132"/>
                      <a:pt x="156" y="132"/>
                    </a:cubicBezTo>
                    <a:cubicBezTo>
                      <a:pt x="154" y="130"/>
                      <a:pt x="151" y="129"/>
                      <a:pt x="148" y="129"/>
                    </a:cubicBezTo>
                    <a:cubicBezTo>
                      <a:pt x="147" y="129"/>
                      <a:pt x="146" y="129"/>
                      <a:pt x="145" y="129"/>
                    </a:cubicBezTo>
                    <a:cubicBezTo>
                      <a:pt x="137" y="121"/>
                      <a:pt x="137" y="121"/>
                      <a:pt x="137" y="121"/>
                    </a:cubicBezTo>
                    <a:cubicBezTo>
                      <a:pt x="146" y="108"/>
                      <a:pt x="152" y="93"/>
                      <a:pt x="152" y="76"/>
                    </a:cubicBezTo>
                    <a:cubicBezTo>
                      <a:pt x="152" y="34"/>
                      <a:pt x="118" y="0"/>
                      <a:pt x="76" y="0"/>
                    </a:cubicBezTo>
                    <a:cubicBezTo>
                      <a:pt x="34" y="0"/>
                      <a:pt x="0" y="34"/>
                      <a:pt x="0" y="76"/>
                    </a:cubicBezTo>
                    <a:cubicBezTo>
                      <a:pt x="0" y="118"/>
                      <a:pt x="34" y="152"/>
                      <a:pt x="76" y="152"/>
                    </a:cubicBezTo>
                    <a:cubicBezTo>
                      <a:pt x="93" y="152"/>
                      <a:pt x="108" y="146"/>
                      <a:pt x="121" y="137"/>
                    </a:cubicBezTo>
                    <a:cubicBezTo>
                      <a:pt x="129" y="145"/>
                      <a:pt x="129" y="145"/>
                      <a:pt x="129" y="145"/>
                    </a:cubicBezTo>
                    <a:cubicBezTo>
                      <a:pt x="128" y="149"/>
                      <a:pt x="129" y="153"/>
                      <a:pt x="132" y="156"/>
                    </a:cubicBezTo>
                    <a:cubicBezTo>
                      <a:pt x="188" y="212"/>
                      <a:pt x="188" y="212"/>
                      <a:pt x="188" y="212"/>
                    </a:cubicBezTo>
                    <a:cubicBezTo>
                      <a:pt x="190" y="214"/>
                      <a:pt x="193" y="216"/>
                      <a:pt x="196" y="216"/>
                    </a:cubicBezTo>
                    <a:cubicBezTo>
                      <a:pt x="199" y="216"/>
                      <a:pt x="202" y="214"/>
                      <a:pt x="204" y="212"/>
                    </a:cubicBezTo>
                    <a:cubicBezTo>
                      <a:pt x="212" y="204"/>
                      <a:pt x="212" y="204"/>
                      <a:pt x="212" y="204"/>
                    </a:cubicBezTo>
                    <a:cubicBezTo>
                      <a:pt x="217" y="199"/>
                      <a:pt x="217" y="193"/>
                      <a:pt x="212" y="188"/>
                    </a:cubicBezTo>
                    <a:close/>
                    <a:moveTo>
                      <a:pt x="76" y="148"/>
                    </a:moveTo>
                    <a:cubicBezTo>
                      <a:pt x="36" y="148"/>
                      <a:pt x="4" y="116"/>
                      <a:pt x="4" y="76"/>
                    </a:cubicBezTo>
                    <a:cubicBezTo>
                      <a:pt x="4" y="36"/>
                      <a:pt x="36" y="4"/>
                      <a:pt x="76" y="4"/>
                    </a:cubicBezTo>
                    <a:cubicBezTo>
                      <a:pt x="116" y="4"/>
                      <a:pt x="148" y="36"/>
                      <a:pt x="148" y="76"/>
                    </a:cubicBezTo>
                    <a:cubicBezTo>
                      <a:pt x="148" y="116"/>
                      <a:pt x="116" y="148"/>
                      <a:pt x="76" y="148"/>
                    </a:cubicBezTo>
                    <a:close/>
                    <a:moveTo>
                      <a:pt x="131" y="141"/>
                    </a:moveTo>
                    <a:cubicBezTo>
                      <a:pt x="124" y="135"/>
                      <a:pt x="124" y="135"/>
                      <a:pt x="124" y="135"/>
                    </a:cubicBezTo>
                    <a:cubicBezTo>
                      <a:pt x="128" y="132"/>
                      <a:pt x="132" y="128"/>
                      <a:pt x="135" y="124"/>
                    </a:cubicBezTo>
                    <a:cubicBezTo>
                      <a:pt x="141" y="131"/>
                      <a:pt x="141" y="131"/>
                      <a:pt x="141" y="131"/>
                    </a:cubicBezTo>
                    <a:cubicBezTo>
                      <a:pt x="141" y="131"/>
                      <a:pt x="140" y="132"/>
                      <a:pt x="140" y="132"/>
                    </a:cubicBezTo>
                    <a:cubicBezTo>
                      <a:pt x="132" y="140"/>
                      <a:pt x="132" y="140"/>
                      <a:pt x="132" y="140"/>
                    </a:cubicBezTo>
                    <a:cubicBezTo>
                      <a:pt x="132" y="140"/>
                      <a:pt x="131" y="141"/>
                      <a:pt x="131" y="141"/>
                    </a:cubicBezTo>
                    <a:close/>
                    <a:moveTo>
                      <a:pt x="209" y="201"/>
                    </a:moveTo>
                    <a:cubicBezTo>
                      <a:pt x="201" y="209"/>
                      <a:pt x="201" y="209"/>
                      <a:pt x="201" y="209"/>
                    </a:cubicBezTo>
                    <a:cubicBezTo>
                      <a:pt x="200" y="211"/>
                      <a:pt x="198" y="212"/>
                      <a:pt x="196" y="212"/>
                    </a:cubicBezTo>
                    <a:cubicBezTo>
                      <a:pt x="194" y="212"/>
                      <a:pt x="192" y="211"/>
                      <a:pt x="191" y="209"/>
                    </a:cubicBezTo>
                    <a:cubicBezTo>
                      <a:pt x="135" y="153"/>
                      <a:pt x="135" y="153"/>
                      <a:pt x="135" y="153"/>
                    </a:cubicBezTo>
                    <a:cubicBezTo>
                      <a:pt x="132" y="150"/>
                      <a:pt x="132" y="146"/>
                      <a:pt x="135" y="143"/>
                    </a:cubicBezTo>
                    <a:cubicBezTo>
                      <a:pt x="143" y="135"/>
                      <a:pt x="143" y="135"/>
                      <a:pt x="143" y="135"/>
                    </a:cubicBezTo>
                    <a:cubicBezTo>
                      <a:pt x="144" y="133"/>
                      <a:pt x="146" y="133"/>
                      <a:pt x="148" y="133"/>
                    </a:cubicBezTo>
                    <a:cubicBezTo>
                      <a:pt x="150" y="133"/>
                      <a:pt x="152" y="133"/>
                      <a:pt x="153" y="135"/>
                    </a:cubicBezTo>
                    <a:cubicBezTo>
                      <a:pt x="209" y="191"/>
                      <a:pt x="209" y="191"/>
                      <a:pt x="209" y="191"/>
                    </a:cubicBezTo>
                    <a:cubicBezTo>
                      <a:pt x="212" y="194"/>
                      <a:pt x="212" y="198"/>
                      <a:pt x="209" y="201"/>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36" name="Freeform 380">
                <a:extLst>
                  <a:ext uri="{FF2B5EF4-FFF2-40B4-BE49-F238E27FC236}">
                    <a16:creationId xmlns:a16="http://schemas.microsoft.com/office/drawing/2014/main" id="{9B94B311-F210-4918-8021-A719496793B7}"/>
                  </a:ext>
                </a:extLst>
              </p:cNvPr>
              <p:cNvSpPr>
                <a:spLocks/>
              </p:cNvSpPr>
              <p:nvPr/>
            </p:nvSpPr>
            <p:spPr bwMode="auto">
              <a:xfrm>
                <a:off x="3543301" y="4546600"/>
                <a:ext cx="260350" cy="263525"/>
              </a:xfrm>
              <a:custGeom>
                <a:avLst/>
                <a:gdLst>
                  <a:gd name="T0" fmla="*/ 77 w 93"/>
                  <a:gd name="T1" fmla="*/ 1 h 94"/>
                  <a:gd name="T2" fmla="*/ 74 w 93"/>
                  <a:gd name="T3" fmla="*/ 1 h 94"/>
                  <a:gd name="T4" fmla="*/ 74 w 93"/>
                  <a:gd name="T5" fmla="*/ 4 h 94"/>
                  <a:gd name="T6" fmla="*/ 89 w 93"/>
                  <a:gd name="T7" fmla="*/ 39 h 94"/>
                  <a:gd name="T8" fmla="*/ 74 w 93"/>
                  <a:gd name="T9" fmla="*/ 74 h 94"/>
                  <a:gd name="T10" fmla="*/ 4 w 93"/>
                  <a:gd name="T11" fmla="*/ 74 h 94"/>
                  <a:gd name="T12" fmla="*/ 1 w 93"/>
                  <a:gd name="T13" fmla="*/ 74 h 94"/>
                  <a:gd name="T14" fmla="*/ 1 w 93"/>
                  <a:gd name="T15" fmla="*/ 77 h 94"/>
                  <a:gd name="T16" fmla="*/ 39 w 93"/>
                  <a:gd name="T17" fmla="*/ 93 h 94"/>
                  <a:gd name="T18" fmla="*/ 77 w 93"/>
                  <a:gd name="T19" fmla="*/ 77 h 94"/>
                  <a:gd name="T20" fmla="*/ 93 w 93"/>
                  <a:gd name="T21" fmla="*/ 39 h 94"/>
                  <a:gd name="T22" fmla="*/ 77 w 93"/>
                  <a:gd name="T23"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4">
                    <a:moveTo>
                      <a:pt x="77" y="1"/>
                    </a:moveTo>
                    <a:cubicBezTo>
                      <a:pt x="76" y="0"/>
                      <a:pt x="75" y="0"/>
                      <a:pt x="74" y="1"/>
                    </a:cubicBezTo>
                    <a:cubicBezTo>
                      <a:pt x="74" y="2"/>
                      <a:pt x="74" y="3"/>
                      <a:pt x="74" y="4"/>
                    </a:cubicBezTo>
                    <a:cubicBezTo>
                      <a:pt x="84" y="13"/>
                      <a:pt x="89" y="26"/>
                      <a:pt x="89" y="39"/>
                    </a:cubicBezTo>
                    <a:cubicBezTo>
                      <a:pt x="89" y="52"/>
                      <a:pt x="84" y="65"/>
                      <a:pt x="74" y="74"/>
                    </a:cubicBezTo>
                    <a:cubicBezTo>
                      <a:pt x="55" y="94"/>
                      <a:pt x="23" y="94"/>
                      <a:pt x="4" y="74"/>
                    </a:cubicBezTo>
                    <a:cubicBezTo>
                      <a:pt x="3" y="74"/>
                      <a:pt x="2" y="74"/>
                      <a:pt x="1" y="74"/>
                    </a:cubicBezTo>
                    <a:cubicBezTo>
                      <a:pt x="0" y="75"/>
                      <a:pt x="0" y="76"/>
                      <a:pt x="1" y="77"/>
                    </a:cubicBezTo>
                    <a:cubicBezTo>
                      <a:pt x="11" y="88"/>
                      <a:pt x="25" y="93"/>
                      <a:pt x="39" y="93"/>
                    </a:cubicBezTo>
                    <a:cubicBezTo>
                      <a:pt x="53" y="93"/>
                      <a:pt x="67" y="88"/>
                      <a:pt x="77" y="77"/>
                    </a:cubicBezTo>
                    <a:cubicBezTo>
                      <a:pt x="87" y="67"/>
                      <a:pt x="93" y="53"/>
                      <a:pt x="93" y="39"/>
                    </a:cubicBezTo>
                    <a:cubicBezTo>
                      <a:pt x="93" y="25"/>
                      <a:pt x="87" y="11"/>
                      <a:pt x="77" y="1"/>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37" name="Freeform 381">
                <a:extLst>
                  <a:ext uri="{FF2B5EF4-FFF2-40B4-BE49-F238E27FC236}">
                    <a16:creationId xmlns:a16="http://schemas.microsoft.com/office/drawing/2014/main" id="{D6CB22EE-1119-49A3-A1DB-0DC5EB9F4BA1}"/>
                  </a:ext>
                </a:extLst>
              </p:cNvPr>
              <p:cNvSpPr>
                <a:spLocks noEditPoints="1"/>
              </p:cNvSpPr>
              <p:nvPr/>
            </p:nvSpPr>
            <p:spPr bwMode="auto">
              <a:xfrm>
                <a:off x="3471863" y="4475163"/>
                <a:ext cx="360363" cy="36036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4 h 128"/>
                  <a:gd name="T12" fmla="*/ 4 w 128"/>
                  <a:gd name="T13" fmla="*/ 64 h 128"/>
                  <a:gd name="T14" fmla="*/ 64 w 128"/>
                  <a:gd name="T15" fmla="*/ 4 h 128"/>
                  <a:gd name="T16" fmla="*/ 124 w 128"/>
                  <a:gd name="T17" fmla="*/ 64 h 128"/>
                  <a:gd name="T18" fmla="*/ 64 w 128"/>
                  <a:gd name="T1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4"/>
                    </a:moveTo>
                    <a:cubicBezTo>
                      <a:pt x="31" y="124"/>
                      <a:pt x="4" y="97"/>
                      <a:pt x="4" y="64"/>
                    </a:cubicBezTo>
                    <a:cubicBezTo>
                      <a:pt x="4" y="31"/>
                      <a:pt x="31" y="4"/>
                      <a:pt x="64" y="4"/>
                    </a:cubicBezTo>
                    <a:cubicBezTo>
                      <a:pt x="97" y="4"/>
                      <a:pt x="124" y="31"/>
                      <a:pt x="124" y="64"/>
                    </a:cubicBezTo>
                    <a:cubicBezTo>
                      <a:pt x="124" y="97"/>
                      <a:pt x="97" y="124"/>
                      <a:pt x="64" y="124"/>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grpSp>
      </p:grpSp>
      <p:grpSp>
        <p:nvGrpSpPr>
          <p:cNvPr id="114" name="Group 113">
            <a:extLst>
              <a:ext uri="{FF2B5EF4-FFF2-40B4-BE49-F238E27FC236}">
                <a16:creationId xmlns:a16="http://schemas.microsoft.com/office/drawing/2014/main" id="{8D0D9A18-6B10-4422-BC72-27C3ABC3D7A6}"/>
              </a:ext>
            </a:extLst>
          </p:cNvPr>
          <p:cNvGrpSpPr/>
          <p:nvPr/>
        </p:nvGrpSpPr>
        <p:grpSpPr>
          <a:xfrm>
            <a:off x="1629729" y="2820770"/>
            <a:ext cx="559338" cy="558075"/>
            <a:chOff x="9277678" y="4187988"/>
            <a:chExt cx="1089940" cy="1087479"/>
          </a:xfrm>
        </p:grpSpPr>
        <p:sp>
          <p:nvSpPr>
            <p:cNvPr id="115" name="Freeform: Shape 114">
              <a:extLst>
                <a:ext uri="{FF2B5EF4-FFF2-40B4-BE49-F238E27FC236}">
                  <a16:creationId xmlns:a16="http://schemas.microsoft.com/office/drawing/2014/main" id="{204A2D11-8F5D-40CC-83B7-AD2D45A470E0}"/>
                </a:ext>
              </a:extLst>
            </p:cNvPr>
            <p:cNvSpPr>
              <a:spLocks/>
            </p:cNvSpPr>
            <p:nvPr/>
          </p:nvSpPr>
          <p:spPr bwMode="auto">
            <a:xfrm>
              <a:off x="9277678" y="4187988"/>
              <a:ext cx="1089940" cy="1087479"/>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grpSp>
          <p:nvGrpSpPr>
            <p:cNvPr id="116" name="Group 115">
              <a:extLst>
                <a:ext uri="{FF2B5EF4-FFF2-40B4-BE49-F238E27FC236}">
                  <a16:creationId xmlns:a16="http://schemas.microsoft.com/office/drawing/2014/main" id="{BEBD7D19-0DB3-4FE6-9DC7-90218E9E1E8F}"/>
                </a:ext>
              </a:extLst>
            </p:cNvPr>
            <p:cNvGrpSpPr/>
            <p:nvPr/>
          </p:nvGrpSpPr>
          <p:grpSpPr>
            <a:xfrm>
              <a:off x="9586645" y="4461875"/>
              <a:ext cx="488897" cy="503132"/>
              <a:chOff x="3438526" y="4441825"/>
              <a:chExt cx="609600" cy="606425"/>
            </a:xfrm>
            <a:solidFill>
              <a:schemeClr val="bg1"/>
            </a:solidFill>
          </p:grpSpPr>
          <p:sp>
            <p:nvSpPr>
              <p:cNvPr id="117" name="Freeform 379">
                <a:extLst>
                  <a:ext uri="{FF2B5EF4-FFF2-40B4-BE49-F238E27FC236}">
                    <a16:creationId xmlns:a16="http://schemas.microsoft.com/office/drawing/2014/main" id="{35BB73DC-8E6B-4E8F-8036-228A29B1D9AD}"/>
                  </a:ext>
                </a:extLst>
              </p:cNvPr>
              <p:cNvSpPr>
                <a:spLocks noEditPoints="1"/>
              </p:cNvSpPr>
              <p:nvPr/>
            </p:nvSpPr>
            <p:spPr bwMode="auto">
              <a:xfrm>
                <a:off x="3438526" y="4441825"/>
                <a:ext cx="609600" cy="606425"/>
              </a:xfrm>
              <a:custGeom>
                <a:avLst/>
                <a:gdLst>
                  <a:gd name="T0" fmla="*/ 212 w 217"/>
                  <a:gd name="T1" fmla="*/ 188 h 216"/>
                  <a:gd name="T2" fmla="*/ 156 w 217"/>
                  <a:gd name="T3" fmla="*/ 132 h 216"/>
                  <a:gd name="T4" fmla="*/ 148 w 217"/>
                  <a:gd name="T5" fmla="*/ 129 h 216"/>
                  <a:gd name="T6" fmla="*/ 145 w 217"/>
                  <a:gd name="T7" fmla="*/ 129 h 216"/>
                  <a:gd name="T8" fmla="*/ 137 w 217"/>
                  <a:gd name="T9" fmla="*/ 121 h 216"/>
                  <a:gd name="T10" fmla="*/ 152 w 217"/>
                  <a:gd name="T11" fmla="*/ 76 h 216"/>
                  <a:gd name="T12" fmla="*/ 76 w 217"/>
                  <a:gd name="T13" fmla="*/ 0 h 216"/>
                  <a:gd name="T14" fmla="*/ 0 w 217"/>
                  <a:gd name="T15" fmla="*/ 76 h 216"/>
                  <a:gd name="T16" fmla="*/ 76 w 217"/>
                  <a:gd name="T17" fmla="*/ 152 h 216"/>
                  <a:gd name="T18" fmla="*/ 121 w 217"/>
                  <a:gd name="T19" fmla="*/ 137 h 216"/>
                  <a:gd name="T20" fmla="*/ 129 w 217"/>
                  <a:gd name="T21" fmla="*/ 145 h 216"/>
                  <a:gd name="T22" fmla="*/ 132 w 217"/>
                  <a:gd name="T23" fmla="*/ 156 h 216"/>
                  <a:gd name="T24" fmla="*/ 188 w 217"/>
                  <a:gd name="T25" fmla="*/ 212 h 216"/>
                  <a:gd name="T26" fmla="*/ 196 w 217"/>
                  <a:gd name="T27" fmla="*/ 216 h 216"/>
                  <a:gd name="T28" fmla="*/ 204 w 217"/>
                  <a:gd name="T29" fmla="*/ 212 h 216"/>
                  <a:gd name="T30" fmla="*/ 212 w 217"/>
                  <a:gd name="T31" fmla="*/ 204 h 216"/>
                  <a:gd name="T32" fmla="*/ 212 w 217"/>
                  <a:gd name="T33" fmla="*/ 188 h 216"/>
                  <a:gd name="T34" fmla="*/ 76 w 217"/>
                  <a:gd name="T35" fmla="*/ 148 h 216"/>
                  <a:gd name="T36" fmla="*/ 4 w 217"/>
                  <a:gd name="T37" fmla="*/ 76 h 216"/>
                  <a:gd name="T38" fmla="*/ 76 w 217"/>
                  <a:gd name="T39" fmla="*/ 4 h 216"/>
                  <a:gd name="T40" fmla="*/ 148 w 217"/>
                  <a:gd name="T41" fmla="*/ 76 h 216"/>
                  <a:gd name="T42" fmla="*/ 76 w 217"/>
                  <a:gd name="T43" fmla="*/ 148 h 216"/>
                  <a:gd name="T44" fmla="*/ 131 w 217"/>
                  <a:gd name="T45" fmla="*/ 141 h 216"/>
                  <a:gd name="T46" fmla="*/ 124 w 217"/>
                  <a:gd name="T47" fmla="*/ 135 h 216"/>
                  <a:gd name="T48" fmla="*/ 135 w 217"/>
                  <a:gd name="T49" fmla="*/ 124 h 216"/>
                  <a:gd name="T50" fmla="*/ 141 w 217"/>
                  <a:gd name="T51" fmla="*/ 131 h 216"/>
                  <a:gd name="T52" fmla="*/ 140 w 217"/>
                  <a:gd name="T53" fmla="*/ 132 h 216"/>
                  <a:gd name="T54" fmla="*/ 132 w 217"/>
                  <a:gd name="T55" fmla="*/ 140 h 216"/>
                  <a:gd name="T56" fmla="*/ 131 w 217"/>
                  <a:gd name="T57" fmla="*/ 141 h 216"/>
                  <a:gd name="T58" fmla="*/ 209 w 217"/>
                  <a:gd name="T59" fmla="*/ 201 h 216"/>
                  <a:gd name="T60" fmla="*/ 201 w 217"/>
                  <a:gd name="T61" fmla="*/ 209 h 216"/>
                  <a:gd name="T62" fmla="*/ 196 w 217"/>
                  <a:gd name="T63" fmla="*/ 212 h 216"/>
                  <a:gd name="T64" fmla="*/ 191 w 217"/>
                  <a:gd name="T65" fmla="*/ 209 h 216"/>
                  <a:gd name="T66" fmla="*/ 135 w 217"/>
                  <a:gd name="T67" fmla="*/ 153 h 216"/>
                  <a:gd name="T68" fmla="*/ 135 w 217"/>
                  <a:gd name="T69" fmla="*/ 143 h 216"/>
                  <a:gd name="T70" fmla="*/ 143 w 217"/>
                  <a:gd name="T71" fmla="*/ 135 h 216"/>
                  <a:gd name="T72" fmla="*/ 148 w 217"/>
                  <a:gd name="T73" fmla="*/ 133 h 216"/>
                  <a:gd name="T74" fmla="*/ 153 w 217"/>
                  <a:gd name="T75" fmla="*/ 135 h 216"/>
                  <a:gd name="T76" fmla="*/ 209 w 217"/>
                  <a:gd name="T77" fmla="*/ 191 h 216"/>
                  <a:gd name="T78" fmla="*/ 209 w 217"/>
                  <a:gd name="T79"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 h="216">
                    <a:moveTo>
                      <a:pt x="212" y="188"/>
                    </a:moveTo>
                    <a:cubicBezTo>
                      <a:pt x="156" y="132"/>
                      <a:pt x="156" y="132"/>
                      <a:pt x="156" y="132"/>
                    </a:cubicBezTo>
                    <a:cubicBezTo>
                      <a:pt x="154" y="130"/>
                      <a:pt x="151" y="129"/>
                      <a:pt x="148" y="129"/>
                    </a:cubicBezTo>
                    <a:cubicBezTo>
                      <a:pt x="147" y="129"/>
                      <a:pt x="146" y="129"/>
                      <a:pt x="145" y="129"/>
                    </a:cubicBezTo>
                    <a:cubicBezTo>
                      <a:pt x="137" y="121"/>
                      <a:pt x="137" y="121"/>
                      <a:pt x="137" y="121"/>
                    </a:cubicBezTo>
                    <a:cubicBezTo>
                      <a:pt x="146" y="108"/>
                      <a:pt x="152" y="93"/>
                      <a:pt x="152" y="76"/>
                    </a:cubicBezTo>
                    <a:cubicBezTo>
                      <a:pt x="152" y="34"/>
                      <a:pt x="118" y="0"/>
                      <a:pt x="76" y="0"/>
                    </a:cubicBezTo>
                    <a:cubicBezTo>
                      <a:pt x="34" y="0"/>
                      <a:pt x="0" y="34"/>
                      <a:pt x="0" y="76"/>
                    </a:cubicBezTo>
                    <a:cubicBezTo>
                      <a:pt x="0" y="118"/>
                      <a:pt x="34" y="152"/>
                      <a:pt x="76" y="152"/>
                    </a:cubicBezTo>
                    <a:cubicBezTo>
                      <a:pt x="93" y="152"/>
                      <a:pt x="108" y="146"/>
                      <a:pt x="121" y="137"/>
                    </a:cubicBezTo>
                    <a:cubicBezTo>
                      <a:pt x="129" y="145"/>
                      <a:pt x="129" y="145"/>
                      <a:pt x="129" y="145"/>
                    </a:cubicBezTo>
                    <a:cubicBezTo>
                      <a:pt x="128" y="149"/>
                      <a:pt x="129" y="153"/>
                      <a:pt x="132" y="156"/>
                    </a:cubicBezTo>
                    <a:cubicBezTo>
                      <a:pt x="188" y="212"/>
                      <a:pt x="188" y="212"/>
                      <a:pt x="188" y="212"/>
                    </a:cubicBezTo>
                    <a:cubicBezTo>
                      <a:pt x="190" y="214"/>
                      <a:pt x="193" y="216"/>
                      <a:pt x="196" y="216"/>
                    </a:cubicBezTo>
                    <a:cubicBezTo>
                      <a:pt x="199" y="216"/>
                      <a:pt x="202" y="214"/>
                      <a:pt x="204" y="212"/>
                    </a:cubicBezTo>
                    <a:cubicBezTo>
                      <a:pt x="212" y="204"/>
                      <a:pt x="212" y="204"/>
                      <a:pt x="212" y="204"/>
                    </a:cubicBezTo>
                    <a:cubicBezTo>
                      <a:pt x="217" y="199"/>
                      <a:pt x="217" y="193"/>
                      <a:pt x="212" y="188"/>
                    </a:cubicBezTo>
                    <a:close/>
                    <a:moveTo>
                      <a:pt x="76" y="148"/>
                    </a:moveTo>
                    <a:cubicBezTo>
                      <a:pt x="36" y="148"/>
                      <a:pt x="4" y="116"/>
                      <a:pt x="4" y="76"/>
                    </a:cubicBezTo>
                    <a:cubicBezTo>
                      <a:pt x="4" y="36"/>
                      <a:pt x="36" y="4"/>
                      <a:pt x="76" y="4"/>
                    </a:cubicBezTo>
                    <a:cubicBezTo>
                      <a:pt x="116" y="4"/>
                      <a:pt x="148" y="36"/>
                      <a:pt x="148" y="76"/>
                    </a:cubicBezTo>
                    <a:cubicBezTo>
                      <a:pt x="148" y="116"/>
                      <a:pt x="116" y="148"/>
                      <a:pt x="76" y="148"/>
                    </a:cubicBezTo>
                    <a:close/>
                    <a:moveTo>
                      <a:pt x="131" y="141"/>
                    </a:moveTo>
                    <a:cubicBezTo>
                      <a:pt x="124" y="135"/>
                      <a:pt x="124" y="135"/>
                      <a:pt x="124" y="135"/>
                    </a:cubicBezTo>
                    <a:cubicBezTo>
                      <a:pt x="128" y="132"/>
                      <a:pt x="132" y="128"/>
                      <a:pt x="135" y="124"/>
                    </a:cubicBezTo>
                    <a:cubicBezTo>
                      <a:pt x="141" y="131"/>
                      <a:pt x="141" y="131"/>
                      <a:pt x="141" y="131"/>
                    </a:cubicBezTo>
                    <a:cubicBezTo>
                      <a:pt x="141" y="131"/>
                      <a:pt x="140" y="132"/>
                      <a:pt x="140" y="132"/>
                    </a:cubicBezTo>
                    <a:cubicBezTo>
                      <a:pt x="132" y="140"/>
                      <a:pt x="132" y="140"/>
                      <a:pt x="132" y="140"/>
                    </a:cubicBezTo>
                    <a:cubicBezTo>
                      <a:pt x="132" y="140"/>
                      <a:pt x="131" y="141"/>
                      <a:pt x="131" y="141"/>
                    </a:cubicBezTo>
                    <a:close/>
                    <a:moveTo>
                      <a:pt x="209" y="201"/>
                    </a:moveTo>
                    <a:cubicBezTo>
                      <a:pt x="201" y="209"/>
                      <a:pt x="201" y="209"/>
                      <a:pt x="201" y="209"/>
                    </a:cubicBezTo>
                    <a:cubicBezTo>
                      <a:pt x="200" y="211"/>
                      <a:pt x="198" y="212"/>
                      <a:pt x="196" y="212"/>
                    </a:cubicBezTo>
                    <a:cubicBezTo>
                      <a:pt x="194" y="212"/>
                      <a:pt x="192" y="211"/>
                      <a:pt x="191" y="209"/>
                    </a:cubicBezTo>
                    <a:cubicBezTo>
                      <a:pt x="135" y="153"/>
                      <a:pt x="135" y="153"/>
                      <a:pt x="135" y="153"/>
                    </a:cubicBezTo>
                    <a:cubicBezTo>
                      <a:pt x="132" y="150"/>
                      <a:pt x="132" y="146"/>
                      <a:pt x="135" y="143"/>
                    </a:cubicBezTo>
                    <a:cubicBezTo>
                      <a:pt x="143" y="135"/>
                      <a:pt x="143" y="135"/>
                      <a:pt x="143" y="135"/>
                    </a:cubicBezTo>
                    <a:cubicBezTo>
                      <a:pt x="144" y="133"/>
                      <a:pt x="146" y="133"/>
                      <a:pt x="148" y="133"/>
                    </a:cubicBezTo>
                    <a:cubicBezTo>
                      <a:pt x="150" y="133"/>
                      <a:pt x="152" y="133"/>
                      <a:pt x="153" y="135"/>
                    </a:cubicBezTo>
                    <a:cubicBezTo>
                      <a:pt x="209" y="191"/>
                      <a:pt x="209" y="191"/>
                      <a:pt x="209" y="191"/>
                    </a:cubicBezTo>
                    <a:cubicBezTo>
                      <a:pt x="212" y="194"/>
                      <a:pt x="212" y="198"/>
                      <a:pt x="209" y="201"/>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18" name="Freeform 380">
                <a:extLst>
                  <a:ext uri="{FF2B5EF4-FFF2-40B4-BE49-F238E27FC236}">
                    <a16:creationId xmlns:a16="http://schemas.microsoft.com/office/drawing/2014/main" id="{AFCDA0FD-6734-4CB9-B93F-59D5C0D86547}"/>
                  </a:ext>
                </a:extLst>
              </p:cNvPr>
              <p:cNvSpPr>
                <a:spLocks/>
              </p:cNvSpPr>
              <p:nvPr/>
            </p:nvSpPr>
            <p:spPr bwMode="auto">
              <a:xfrm>
                <a:off x="3543301" y="4546600"/>
                <a:ext cx="260350" cy="263525"/>
              </a:xfrm>
              <a:custGeom>
                <a:avLst/>
                <a:gdLst>
                  <a:gd name="T0" fmla="*/ 77 w 93"/>
                  <a:gd name="T1" fmla="*/ 1 h 94"/>
                  <a:gd name="T2" fmla="*/ 74 w 93"/>
                  <a:gd name="T3" fmla="*/ 1 h 94"/>
                  <a:gd name="T4" fmla="*/ 74 w 93"/>
                  <a:gd name="T5" fmla="*/ 4 h 94"/>
                  <a:gd name="T6" fmla="*/ 89 w 93"/>
                  <a:gd name="T7" fmla="*/ 39 h 94"/>
                  <a:gd name="T8" fmla="*/ 74 w 93"/>
                  <a:gd name="T9" fmla="*/ 74 h 94"/>
                  <a:gd name="T10" fmla="*/ 4 w 93"/>
                  <a:gd name="T11" fmla="*/ 74 h 94"/>
                  <a:gd name="T12" fmla="*/ 1 w 93"/>
                  <a:gd name="T13" fmla="*/ 74 h 94"/>
                  <a:gd name="T14" fmla="*/ 1 w 93"/>
                  <a:gd name="T15" fmla="*/ 77 h 94"/>
                  <a:gd name="T16" fmla="*/ 39 w 93"/>
                  <a:gd name="T17" fmla="*/ 93 h 94"/>
                  <a:gd name="T18" fmla="*/ 77 w 93"/>
                  <a:gd name="T19" fmla="*/ 77 h 94"/>
                  <a:gd name="T20" fmla="*/ 93 w 93"/>
                  <a:gd name="T21" fmla="*/ 39 h 94"/>
                  <a:gd name="T22" fmla="*/ 77 w 93"/>
                  <a:gd name="T23"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4">
                    <a:moveTo>
                      <a:pt x="77" y="1"/>
                    </a:moveTo>
                    <a:cubicBezTo>
                      <a:pt x="76" y="0"/>
                      <a:pt x="75" y="0"/>
                      <a:pt x="74" y="1"/>
                    </a:cubicBezTo>
                    <a:cubicBezTo>
                      <a:pt x="74" y="2"/>
                      <a:pt x="74" y="3"/>
                      <a:pt x="74" y="4"/>
                    </a:cubicBezTo>
                    <a:cubicBezTo>
                      <a:pt x="84" y="13"/>
                      <a:pt x="89" y="26"/>
                      <a:pt x="89" y="39"/>
                    </a:cubicBezTo>
                    <a:cubicBezTo>
                      <a:pt x="89" y="52"/>
                      <a:pt x="84" y="65"/>
                      <a:pt x="74" y="74"/>
                    </a:cubicBezTo>
                    <a:cubicBezTo>
                      <a:pt x="55" y="94"/>
                      <a:pt x="23" y="94"/>
                      <a:pt x="4" y="74"/>
                    </a:cubicBezTo>
                    <a:cubicBezTo>
                      <a:pt x="3" y="74"/>
                      <a:pt x="2" y="74"/>
                      <a:pt x="1" y="74"/>
                    </a:cubicBezTo>
                    <a:cubicBezTo>
                      <a:pt x="0" y="75"/>
                      <a:pt x="0" y="76"/>
                      <a:pt x="1" y="77"/>
                    </a:cubicBezTo>
                    <a:cubicBezTo>
                      <a:pt x="11" y="88"/>
                      <a:pt x="25" y="93"/>
                      <a:pt x="39" y="93"/>
                    </a:cubicBezTo>
                    <a:cubicBezTo>
                      <a:pt x="53" y="93"/>
                      <a:pt x="67" y="88"/>
                      <a:pt x="77" y="77"/>
                    </a:cubicBezTo>
                    <a:cubicBezTo>
                      <a:pt x="87" y="67"/>
                      <a:pt x="93" y="53"/>
                      <a:pt x="93" y="39"/>
                    </a:cubicBezTo>
                    <a:cubicBezTo>
                      <a:pt x="93" y="25"/>
                      <a:pt x="87" y="11"/>
                      <a:pt x="77" y="1"/>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20" name="Freeform 381">
                <a:extLst>
                  <a:ext uri="{FF2B5EF4-FFF2-40B4-BE49-F238E27FC236}">
                    <a16:creationId xmlns:a16="http://schemas.microsoft.com/office/drawing/2014/main" id="{9B44C7F8-C1CF-4C56-B260-1593B8C3A6E7}"/>
                  </a:ext>
                </a:extLst>
              </p:cNvPr>
              <p:cNvSpPr>
                <a:spLocks noEditPoints="1"/>
              </p:cNvSpPr>
              <p:nvPr/>
            </p:nvSpPr>
            <p:spPr bwMode="auto">
              <a:xfrm>
                <a:off x="3471863" y="4475163"/>
                <a:ext cx="360363" cy="36036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4 h 128"/>
                  <a:gd name="T12" fmla="*/ 4 w 128"/>
                  <a:gd name="T13" fmla="*/ 64 h 128"/>
                  <a:gd name="T14" fmla="*/ 64 w 128"/>
                  <a:gd name="T15" fmla="*/ 4 h 128"/>
                  <a:gd name="T16" fmla="*/ 124 w 128"/>
                  <a:gd name="T17" fmla="*/ 64 h 128"/>
                  <a:gd name="T18" fmla="*/ 64 w 128"/>
                  <a:gd name="T1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4"/>
                    </a:moveTo>
                    <a:cubicBezTo>
                      <a:pt x="31" y="124"/>
                      <a:pt x="4" y="97"/>
                      <a:pt x="4" y="64"/>
                    </a:cubicBezTo>
                    <a:cubicBezTo>
                      <a:pt x="4" y="31"/>
                      <a:pt x="31" y="4"/>
                      <a:pt x="64" y="4"/>
                    </a:cubicBezTo>
                    <a:cubicBezTo>
                      <a:pt x="97" y="4"/>
                      <a:pt x="124" y="31"/>
                      <a:pt x="124" y="64"/>
                    </a:cubicBezTo>
                    <a:cubicBezTo>
                      <a:pt x="124" y="97"/>
                      <a:pt x="97" y="124"/>
                      <a:pt x="64" y="124"/>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grpSp>
      </p:grpSp>
      <p:grpSp>
        <p:nvGrpSpPr>
          <p:cNvPr id="121" name="Group 120">
            <a:extLst>
              <a:ext uri="{FF2B5EF4-FFF2-40B4-BE49-F238E27FC236}">
                <a16:creationId xmlns:a16="http://schemas.microsoft.com/office/drawing/2014/main" id="{3EB2FD9C-85B2-4E84-9A8C-4D6981A0C453}"/>
              </a:ext>
            </a:extLst>
          </p:cNvPr>
          <p:cNvGrpSpPr/>
          <p:nvPr/>
        </p:nvGrpSpPr>
        <p:grpSpPr>
          <a:xfrm>
            <a:off x="1629729" y="3472520"/>
            <a:ext cx="559338" cy="558075"/>
            <a:chOff x="9277678" y="4187988"/>
            <a:chExt cx="1089940" cy="1087479"/>
          </a:xfrm>
        </p:grpSpPr>
        <p:sp>
          <p:nvSpPr>
            <p:cNvPr id="122" name="Freeform: Shape 121">
              <a:extLst>
                <a:ext uri="{FF2B5EF4-FFF2-40B4-BE49-F238E27FC236}">
                  <a16:creationId xmlns:a16="http://schemas.microsoft.com/office/drawing/2014/main" id="{B9A450E9-B27F-47B1-B421-54079D26D0B6}"/>
                </a:ext>
              </a:extLst>
            </p:cNvPr>
            <p:cNvSpPr>
              <a:spLocks/>
            </p:cNvSpPr>
            <p:nvPr/>
          </p:nvSpPr>
          <p:spPr bwMode="auto">
            <a:xfrm>
              <a:off x="9277678" y="4187988"/>
              <a:ext cx="1089940" cy="1087479"/>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grpSp>
          <p:nvGrpSpPr>
            <p:cNvPr id="123" name="Group 122">
              <a:extLst>
                <a:ext uri="{FF2B5EF4-FFF2-40B4-BE49-F238E27FC236}">
                  <a16:creationId xmlns:a16="http://schemas.microsoft.com/office/drawing/2014/main" id="{D730BFA0-692E-4DEA-BF75-6C28C542A3EC}"/>
                </a:ext>
              </a:extLst>
            </p:cNvPr>
            <p:cNvGrpSpPr/>
            <p:nvPr/>
          </p:nvGrpSpPr>
          <p:grpSpPr>
            <a:xfrm>
              <a:off x="9586645" y="4461875"/>
              <a:ext cx="488897" cy="503132"/>
              <a:chOff x="3438526" y="4441825"/>
              <a:chExt cx="609600" cy="606425"/>
            </a:xfrm>
            <a:solidFill>
              <a:schemeClr val="bg1"/>
            </a:solidFill>
          </p:grpSpPr>
          <p:sp>
            <p:nvSpPr>
              <p:cNvPr id="124" name="Freeform 379">
                <a:extLst>
                  <a:ext uri="{FF2B5EF4-FFF2-40B4-BE49-F238E27FC236}">
                    <a16:creationId xmlns:a16="http://schemas.microsoft.com/office/drawing/2014/main" id="{5045717D-D793-4A00-81BE-CA85623C5488}"/>
                  </a:ext>
                </a:extLst>
              </p:cNvPr>
              <p:cNvSpPr>
                <a:spLocks noEditPoints="1"/>
              </p:cNvSpPr>
              <p:nvPr/>
            </p:nvSpPr>
            <p:spPr bwMode="auto">
              <a:xfrm>
                <a:off x="3438526" y="4441825"/>
                <a:ext cx="609600" cy="606425"/>
              </a:xfrm>
              <a:custGeom>
                <a:avLst/>
                <a:gdLst>
                  <a:gd name="T0" fmla="*/ 212 w 217"/>
                  <a:gd name="T1" fmla="*/ 188 h 216"/>
                  <a:gd name="T2" fmla="*/ 156 w 217"/>
                  <a:gd name="T3" fmla="*/ 132 h 216"/>
                  <a:gd name="T4" fmla="*/ 148 w 217"/>
                  <a:gd name="T5" fmla="*/ 129 h 216"/>
                  <a:gd name="T6" fmla="*/ 145 w 217"/>
                  <a:gd name="T7" fmla="*/ 129 h 216"/>
                  <a:gd name="T8" fmla="*/ 137 w 217"/>
                  <a:gd name="T9" fmla="*/ 121 h 216"/>
                  <a:gd name="T10" fmla="*/ 152 w 217"/>
                  <a:gd name="T11" fmla="*/ 76 h 216"/>
                  <a:gd name="T12" fmla="*/ 76 w 217"/>
                  <a:gd name="T13" fmla="*/ 0 h 216"/>
                  <a:gd name="T14" fmla="*/ 0 w 217"/>
                  <a:gd name="T15" fmla="*/ 76 h 216"/>
                  <a:gd name="T16" fmla="*/ 76 w 217"/>
                  <a:gd name="T17" fmla="*/ 152 h 216"/>
                  <a:gd name="T18" fmla="*/ 121 w 217"/>
                  <a:gd name="T19" fmla="*/ 137 h 216"/>
                  <a:gd name="T20" fmla="*/ 129 w 217"/>
                  <a:gd name="T21" fmla="*/ 145 h 216"/>
                  <a:gd name="T22" fmla="*/ 132 w 217"/>
                  <a:gd name="T23" fmla="*/ 156 h 216"/>
                  <a:gd name="T24" fmla="*/ 188 w 217"/>
                  <a:gd name="T25" fmla="*/ 212 h 216"/>
                  <a:gd name="T26" fmla="*/ 196 w 217"/>
                  <a:gd name="T27" fmla="*/ 216 h 216"/>
                  <a:gd name="T28" fmla="*/ 204 w 217"/>
                  <a:gd name="T29" fmla="*/ 212 h 216"/>
                  <a:gd name="T30" fmla="*/ 212 w 217"/>
                  <a:gd name="T31" fmla="*/ 204 h 216"/>
                  <a:gd name="T32" fmla="*/ 212 w 217"/>
                  <a:gd name="T33" fmla="*/ 188 h 216"/>
                  <a:gd name="T34" fmla="*/ 76 w 217"/>
                  <a:gd name="T35" fmla="*/ 148 h 216"/>
                  <a:gd name="T36" fmla="*/ 4 w 217"/>
                  <a:gd name="T37" fmla="*/ 76 h 216"/>
                  <a:gd name="T38" fmla="*/ 76 w 217"/>
                  <a:gd name="T39" fmla="*/ 4 h 216"/>
                  <a:gd name="T40" fmla="*/ 148 w 217"/>
                  <a:gd name="T41" fmla="*/ 76 h 216"/>
                  <a:gd name="T42" fmla="*/ 76 w 217"/>
                  <a:gd name="T43" fmla="*/ 148 h 216"/>
                  <a:gd name="T44" fmla="*/ 131 w 217"/>
                  <a:gd name="T45" fmla="*/ 141 h 216"/>
                  <a:gd name="T46" fmla="*/ 124 w 217"/>
                  <a:gd name="T47" fmla="*/ 135 h 216"/>
                  <a:gd name="T48" fmla="*/ 135 w 217"/>
                  <a:gd name="T49" fmla="*/ 124 h 216"/>
                  <a:gd name="T50" fmla="*/ 141 w 217"/>
                  <a:gd name="T51" fmla="*/ 131 h 216"/>
                  <a:gd name="T52" fmla="*/ 140 w 217"/>
                  <a:gd name="T53" fmla="*/ 132 h 216"/>
                  <a:gd name="T54" fmla="*/ 132 w 217"/>
                  <a:gd name="T55" fmla="*/ 140 h 216"/>
                  <a:gd name="T56" fmla="*/ 131 w 217"/>
                  <a:gd name="T57" fmla="*/ 141 h 216"/>
                  <a:gd name="T58" fmla="*/ 209 w 217"/>
                  <a:gd name="T59" fmla="*/ 201 h 216"/>
                  <a:gd name="T60" fmla="*/ 201 w 217"/>
                  <a:gd name="T61" fmla="*/ 209 h 216"/>
                  <a:gd name="T62" fmla="*/ 196 w 217"/>
                  <a:gd name="T63" fmla="*/ 212 h 216"/>
                  <a:gd name="T64" fmla="*/ 191 w 217"/>
                  <a:gd name="T65" fmla="*/ 209 h 216"/>
                  <a:gd name="T66" fmla="*/ 135 w 217"/>
                  <a:gd name="T67" fmla="*/ 153 h 216"/>
                  <a:gd name="T68" fmla="*/ 135 w 217"/>
                  <a:gd name="T69" fmla="*/ 143 h 216"/>
                  <a:gd name="T70" fmla="*/ 143 w 217"/>
                  <a:gd name="T71" fmla="*/ 135 h 216"/>
                  <a:gd name="T72" fmla="*/ 148 w 217"/>
                  <a:gd name="T73" fmla="*/ 133 h 216"/>
                  <a:gd name="T74" fmla="*/ 153 w 217"/>
                  <a:gd name="T75" fmla="*/ 135 h 216"/>
                  <a:gd name="T76" fmla="*/ 209 w 217"/>
                  <a:gd name="T77" fmla="*/ 191 h 216"/>
                  <a:gd name="T78" fmla="*/ 209 w 217"/>
                  <a:gd name="T79"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 h="216">
                    <a:moveTo>
                      <a:pt x="212" y="188"/>
                    </a:moveTo>
                    <a:cubicBezTo>
                      <a:pt x="156" y="132"/>
                      <a:pt x="156" y="132"/>
                      <a:pt x="156" y="132"/>
                    </a:cubicBezTo>
                    <a:cubicBezTo>
                      <a:pt x="154" y="130"/>
                      <a:pt x="151" y="129"/>
                      <a:pt x="148" y="129"/>
                    </a:cubicBezTo>
                    <a:cubicBezTo>
                      <a:pt x="147" y="129"/>
                      <a:pt x="146" y="129"/>
                      <a:pt x="145" y="129"/>
                    </a:cubicBezTo>
                    <a:cubicBezTo>
                      <a:pt x="137" y="121"/>
                      <a:pt x="137" y="121"/>
                      <a:pt x="137" y="121"/>
                    </a:cubicBezTo>
                    <a:cubicBezTo>
                      <a:pt x="146" y="108"/>
                      <a:pt x="152" y="93"/>
                      <a:pt x="152" y="76"/>
                    </a:cubicBezTo>
                    <a:cubicBezTo>
                      <a:pt x="152" y="34"/>
                      <a:pt x="118" y="0"/>
                      <a:pt x="76" y="0"/>
                    </a:cubicBezTo>
                    <a:cubicBezTo>
                      <a:pt x="34" y="0"/>
                      <a:pt x="0" y="34"/>
                      <a:pt x="0" y="76"/>
                    </a:cubicBezTo>
                    <a:cubicBezTo>
                      <a:pt x="0" y="118"/>
                      <a:pt x="34" y="152"/>
                      <a:pt x="76" y="152"/>
                    </a:cubicBezTo>
                    <a:cubicBezTo>
                      <a:pt x="93" y="152"/>
                      <a:pt x="108" y="146"/>
                      <a:pt x="121" y="137"/>
                    </a:cubicBezTo>
                    <a:cubicBezTo>
                      <a:pt x="129" y="145"/>
                      <a:pt x="129" y="145"/>
                      <a:pt x="129" y="145"/>
                    </a:cubicBezTo>
                    <a:cubicBezTo>
                      <a:pt x="128" y="149"/>
                      <a:pt x="129" y="153"/>
                      <a:pt x="132" y="156"/>
                    </a:cubicBezTo>
                    <a:cubicBezTo>
                      <a:pt x="188" y="212"/>
                      <a:pt x="188" y="212"/>
                      <a:pt x="188" y="212"/>
                    </a:cubicBezTo>
                    <a:cubicBezTo>
                      <a:pt x="190" y="214"/>
                      <a:pt x="193" y="216"/>
                      <a:pt x="196" y="216"/>
                    </a:cubicBezTo>
                    <a:cubicBezTo>
                      <a:pt x="199" y="216"/>
                      <a:pt x="202" y="214"/>
                      <a:pt x="204" y="212"/>
                    </a:cubicBezTo>
                    <a:cubicBezTo>
                      <a:pt x="212" y="204"/>
                      <a:pt x="212" y="204"/>
                      <a:pt x="212" y="204"/>
                    </a:cubicBezTo>
                    <a:cubicBezTo>
                      <a:pt x="217" y="199"/>
                      <a:pt x="217" y="193"/>
                      <a:pt x="212" y="188"/>
                    </a:cubicBezTo>
                    <a:close/>
                    <a:moveTo>
                      <a:pt x="76" y="148"/>
                    </a:moveTo>
                    <a:cubicBezTo>
                      <a:pt x="36" y="148"/>
                      <a:pt x="4" y="116"/>
                      <a:pt x="4" y="76"/>
                    </a:cubicBezTo>
                    <a:cubicBezTo>
                      <a:pt x="4" y="36"/>
                      <a:pt x="36" y="4"/>
                      <a:pt x="76" y="4"/>
                    </a:cubicBezTo>
                    <a:cubicBezTo>
                      <a:pt x="116" y="4"/>
                      <a:pt x="148" y="36"/>
                      <a:pt x="148" y="76"/>
                    </a:cubicBezTo>
                    <a:cubicBezTo>
                      <a:pt x="148" y="116"/>
                      <a:pt x="116" y="148"/>
                      <a:pt x="76" y="148"/>
                    </a:cubicBezTo>
                    <a:close/>
                    <a:moveTo>
                      <a:pt x="131" y="141"/>
                    </a:moveTo>
                    <a:cubicBezTo>
                      <a:pt x="124" y="135"/>
                      <a:pt x="124" y="135"/>
                      <a:pt x="124" y="135"/>
                    </a:cubicBezTo>
                    <a:cubicBezTo>
                      <a:pt x="128" y="132"/>
                      <a:pt x="132" y="128"/>
                      <a:pt x="135" y="124"/>
                    </a:cubicBezTo>
                    <a:cubicBezTo>
                      <a:pt x="141" y="131"/>
                      <a:pt x="141" y="131"/>
                      <a:pt x="141" y="131"/>
                    </a:cubicBezTo>
                    <a:cubicBezTo>
                      <a:pt x="141" y="131"/>
                      <a:pt x="140" y="132"/>
                      <a:pt x="140" y="132"/>
                    </a:cubicBezTo>
                    <a:cubicBezTo>
                      <a:pt x="132" y="140"/>
                      <a:pt x="132" y="140"/>
                      <a:pt x="132" y="140"/>
                    </a:cubicBezTo>
                    <a:cubicBezTo>
                      <a:pt x="132" y="140"/>
                      <a:pt x="131" y="141"/>
                      <a:pt x="131" y="141"/>
                    </a:cubicBezTo>
                    <a:close/>
                    <a:moveTo>
                      <a:pt x="209" y="201"/>
                    </a:moveTo>
                    <a:cubicBezTo>
                      <a:pt x="201" y="209"/>
                      <a:pt x="201" y="209"/>
                      <a:pt x="201" y="209"/>
                    </a:cubicBezTo>
                    <a:cubicBezTo>
                      <a:pt x="200" y="211"/>
                      <a:pt x="198" y="212"/>
                      <a:pt x="196" y="212"/>
                    </a:cubicBezTo>
                    <a:cubicBezTo>
                      <a:pt x="194" y="212"/>
                      <a:pt x="192" y="211"/>
                      <a:pt x="191" y="209"/>
                    </a:cubicBezTo>
                    <a:cubicBezTo>
                      <a:pt x="135" y="153"/>
                      <a:pt x="135" y="153"/>
                      <a:pt x="135" y="153"/>
                    </a:cubicBezTo>
                    <a:cubicBezTo>
                      <a:pt x="132" y="150"/>
                      <a:pt x="132" y="146"/>
                      <a:pt x="135" y="143"/>
                    </a:cubicBezTo>
                    <a:cubicBezTo>
                      <a:pt x="143" y="135"/>
                      <a:pt x="143" y="135"/>
                      <a:pt x="143" y="135"/>
                    </a:cubicBezTo>
                    <a:cubicBezTo>
                      <a:pt x="144" y="133"/>
                      <a:pt x="146" y="133"/>
                      <a:pt x="148" y="133"/>
                    </a:cubicBezTo>
                    <a:cubicBezTo>
                      <a:pt x="150" y="133"/>
                      <a:pt x="152" y="133"/>
                      <a:pt x="153" y="135"/>
                    </a:cubicBezTo>
                    <a:cubicBezTo>
                      <a:pt x="209" y="191"/>
                      <a:pt x="209" y="191"/>
                      <a:pt x="209" y="191"/>
                    </a:cubicBezTo>
                    <a:cubicBezTo>
                      <a:pt x="212" y="194"/>
                      <a:pt x="212" y="198"/>
                      <a:pt x="209" y="201"/>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25" name="Freeform 380">
                <a:extLst>
                  <a:ext uri="{FF2B5EF4-FFF2-40B4-BE49-F238E27FC236}">
                    <a16:creationId xmlns:a16="http://schemas.microsoft.com/office/drawing/2014/main" id="{194A4739-7533-47CD-ABF9-6DC52999FF1E}"/>
                  </a:ext>
                </a:extLst>
              </p:cNvPr>
              <p:cNvSpPr>
                <a:spLocks/>
              </p:cNvSpPr>
              <p:nvPr/>
            </p:nvSpPr>
            <p:spPr bwMode="auto">
              <a:xfrm>
                <a:off x="3543301" y="4546600"/>
                <a:ext cx="260350" cy="263525"/>
              </a:xfrm>
              <a:custGeom>
                <a:avLst/>
                <a:gdLst>
                  <a:gd name="T0" fmla="*/ 77 w 93"/>
                  <a:gd name="T1" fmla="*/ 1 h 94"/>
                  <a:gd name="T2" fmla="*/ 74 w 93"/>
                  <a:gd name="T3" fmla="*/ 1 h 94"/>
                  <a:gd name="T4" fmla="*/ 74 w 93"/>
                  <a:gd name="T5" fmla="*/ 4 h 94"/>
                  <a:gd name="T6" fmla="*/ 89 w 93"/>
                  <a:gd name="T7" fmla="*/ 39 h 94"/>
                  <a:gd name="T8" fmla="*/ 74 w 93"/>
                  <a:gd name="T9" fmla="*/ 74 h 94"/>
                  <a:gd name="T10" fmla="*/ 4 w 93"/>
                  <a:gd name="T11" fmla="*/ 74 h 94"/>
                  <a:gd name="T12" fmla="*/ 1 w 93"/>
                  <a:gd name="T13" fmla="*/ 74 h 94"/>
                  <a:gd name="T14" fmla="*/ 1 w 93"/>
                  <a:gd name="T15" fmla="*/ 77 h 94"/>
                  <a:gd name="T16" fmla="*/ 39 w 93"/>
                  <a:gd name="T17" fmla="*/ 93 h 94"/>
                  <a:gd name="T18" fmla="*/ 77 w 93"/>
                  <a:gd name="T19" fmla="*/ 77 h 94"/>
                  <a:gd name="T20" fmla="*/ 93 w 93"/>
                  <a:gd name="T21" fmla="*/ 39 h 94"/>
                  <a:gd name="T22" fmla="*/ 77 w 93"/>
                  <a:gd name="T23"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4">
                    <a:moveTo>
                      <a:pt x="77" y="1"/>
                    </a:moveTo>
                    <a:cubicBezTo>
                      <a:pt x="76" y="0"/>
                      <a:pt x="75" y="0"/>
                      <a:pt x="74" y="1"/>
                    </a:cubicBezTo>
                    <a:cubicBezTo>
                      <a:pt x="74" y="2"/>
                      <a:pt x="74" y="3"/>
                      <a:pt x="74" y="4"/>
                    </a:cubicBezTo>
                    <a:cubicBezTo>
                      <a:pt x="84" y="13"/>
                      <a:pt x="89" y="26"/>
                      <a:pt x="89" y="39"/>
                    </a:cubicBezTo>
                    <a:cubicBezTo>
                      <a:pt x="89" y="52"/>
                      <a:pt x="84" y="65"/>
                      <a:pt x="74" y="74"/>
                    </a:cubicBezTo>
                    <a:cubicBezTo>
                      <a:pt x="55" y="94"/>
                      <a:pt x="23" y="94"/>
                      <a:pt x="4" y="74"/>
                    </a:cubicBezTo>
                    <a:cubicBezTo>
                      <a:pt x="3" y="74"/>
                      <a:pt x="2" y="74"/>
                      <a:pt x="1" y="74"/>
                    </a:cubicBezTo>
                    <a:cubicBezTo>
                      <a:pt x="0" y="75"/>
                      <a:pt x="0" y="76"/>
                      <a:pt x="1" y="77"/>
                    </a:cubicBezTo>
                    <a:cubicBezTo>
                      <a:pt x="11" y="88"/>
                      <a:pt x="25" y="93"/>
                      <a:pt x="39" y="93"/>
                    </a:cubicBezTo>
                    <a:cubicBezTo>
                      <a:pt x="53" y="93"/>
                      <a:pt x="67" y="88"/>
                      <a:pt x="77" y="77"/>
                    </a:cubicBezTo>
                    <a:cubicBezTo>
                      <a:pt x="87" y="67"/>
                      <a:pt x="93" y="53"/>
                      <a:pt x="93" y="39"/>
                    </a:cubicBezTo>
                    <a:cubicBezTo>
                      <a:pt x="93" y="25"/>
                      <a:pt x="87" y="11"/>
                      <a:pt x="77" y="1"/>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26" name="Freeform 381">
                <a:extLst>
                  <a:ext uri="{FF2B5EF4-FFF2-40B4-BE49-F238E27FC236}">
                    <a16:creationId xmlns:a16="http://schemas.microsoft.com/office/drawing/2014/main" id="{1D024B73-F39D-4F49-BC86-2B7DA2A97C82}"/>
                  </a:ext>
                </a:extLst>
              </p:cNvPr>
              <p:cNvSpPr>
                <a:spLocks noEditPoints="1"/>
              </p:cNvSpPr>
              <p:nvPr/>
            </p:nvSpPr>
            <p:spPr bwMode="auto">
              <a:xfrm>
                <a:off x="3471863" y="4475163"/>
                <a:ext cx="360363" cy="36036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4 h 128"/>
                  <a:gd name="T12" fmla="*/ 4 w 128"/>
                  <a:gd name="T13" fmla="*/ 64 h 128"/>
                  <a:gd name="T14" fmla="*/ 64 w 128"/>
                  <a:gd name="T15" fmla="*/ 4 h 128"/>
                  <a:gd name="T16" fmla="*/ 124 w 128"/>
                  <a:gd name="T17" fmla="*/ 64 h 128"/>
                  <a:gd name="T18" fmla="*/ 64 w 128"/>
                  <a:gd name="T1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4"/>
                    </a:moveTo>
                    <a:cubicBezTo>
                      <a:pt x="31" y="124"/>
                      <a:pt x="4" y="97"/>
                      <a:pt x="4" y="64"/>
                    </a:cubicBezTo>
                    <a:cubicBezTo>
                      <a:pt x="4" y="31"/>
                      <a:pt x="31" y="4"/>
                      <a:pt x="64" y="4"/>
                    </a:cubicBezTo>
                    <a:cubicBezTo>
                      <a:pt x="97" y="4"/>
                      <a:pt x="124" y="31"/>
                      <a:pt x="124" y="64"/>
                    </a:cubicBezTo>
                    <a:cubicBezTo>
                      <a:pt x="124" y="97"/>
                      <a:pt x="97" y="124"/>
                      <a:pt x="64" y="124"/>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grpSp>
      </p:grpSp>
      <p:grpSp>
        <p:nvGrpSpPr>
          <p:cNvPr id="127" name="Group 126">
            <a:extLst>
              <a:ext uri="{FF2B5EF4-FFF2-40B4-BE49-F238E27FC236}">
                <a16:creationId xmlns:a16="http://schemas.microsoft.com/office/drawing/2014/main" id="{3324A0CB-581D-4B61-988A-E6A6BEE749DE}"/>
              </a:ext>
            </a:extLst>
          </p:cNvPr>
          <p:cNvGrpSpPr/>
          <p:nvPr/>
        </p:nvGrpSpPr>
        <p:grpSpPr>
          <a:xfrm>
            <a:off x="755900" y="4737534"/>
            <a:ext cx="559338" cy="558075"/>
            <a:chOff x="1795599" y="1568825"/>
            <a:chExt cx="1089940" cy="1087479"/>
          </a:xfrm>
        </p:grpSpPr>
        <p:sp>
          <p:nvSpPr>
            <p:cNvPr id="128" name="Freeform: Shape 127">
              <a:extLst>
                <a:ext uri="{FF2B5EF4-FFF2-40B4-BE49-F238E27FC236}">
                  <a16:creationId xmlns:a16="http://schemas.microsoft.com/office/drawing/2014/main" id="{3840C1CB-9993-4B24-96E2-D253DBA8D32B}"/>
                </a:ext>
              </a:extLst>
            </p:cNvPr>
            <p:cNvSpPr>
              <a:spLocks/>
            </p:cNvSpPr>
            <p:nvPr/>
          </p:nvSpPr>
          <p:spPr bwMode="auto">
            <a:xfrm>
              <a:off x="1795599" y="1568825"/>
              <a:ext cx="1089940" cy="1087479"/>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grpSp>
          <p:nvGrpSpPr>
            <p:cNvPr id="129" name="Group 128">
              <a:extLst>
                <a:ext uri="{FF2B5EF4-FFF2-40B4-BE49-F238E27FC236}">
                  <a16:creationId xmlns:a16="http://schemas.microsoft.com/office/drawing/2014/main" id="{89DE644C-06CD-4841-87DA-E3591BFB55D0}"/>
                </a:ext>
              </a:extLst>
            </p:cNvPr>
            <p:cNvGrpSpPr/>
            <p:nvPr/>
          </p:nvGrpSpPr>
          <p:grpSpPr>
            <a:xfrm>
              <a:off x="2085388" y="1847454"/>
              <a:ext cx="510362" cy="503803"/>
              <a:chOff x="4378325" y="5392738"/>
              <a:chExt cx="617538" cy="609601"/>
            </a:xfrm>
            <a:solidFill>
              <a:schemeClr val="bg1"/>
            </a:solidFill>
          </p:grpSpPr>
          <p:sp>
            <p:nvSpPr>
              <p:cNvPr id="130" name="Freeform 26">
                <a:extLst>
                  <a:ext uri="{FF2B5EF4-FFF2-40B4-BE49-F238E27FC236}">
                    <a16:creationId xmlns:a16="http://schemas.microsoft.com/office/drawing/2014/main" id="{7F478B33-0DC2-4A10-B383-A9E9BCCB5506}"/>
                  </a:ext>
                </a:extLst>
              </p:cNvPr>
              <p:cNvSpPr>
                <a:spLocks/>
              </p:cNvSpPr>
              <p:nvPr/>
            </p:nvSpPr>
            <p:spPr bwMode="auto">
              <a:xfrm>
                <a:off x="4378325" y="5392738"/>
                <a:ext cx="274638" cy="277813"/>
              </a:xfrm>
              <a:custGeom>
                <a:avLst/>
                <a:gdLst>
                  <a:gd name="T0" fmla="*/ 21 w 98"/>
                  <a:gd name="T1" fmla="*/ 69 h 99"/>
                  <a:gd name="T2" fmla="*/ 27 w 98"/>
                  <a:gd name="T3" fmla="*/ 71 h 99"/>
                  <a:gd name="T4" fmla="*/ 28 w 98"/>
                  <a:gd name="T5" fmla="*/ 71 h 99"/>
                  <a:gd name="T6" fmla="*/ 47 w 98"/>
                  <a:gd name="T7" fmla="*/ 67 h 99"/>
                  <a:gd name="T8" fmla="*/ 79 w 98"/>
                  <a:gd name="T9" fmla="*/ 99 h 99"/>
                  <a:gd name="T10" fmla="*/ 82 w 98"/>
                  <a:gd name="T11" fmla="*/ 96 h 99"/>
                  <a:gd name="T12" fmla="*/ 80 w 98"/>
                  <a:gd name="T13" fmla="*/ 94 h 99"/>
                  <a:gd name="T14" fmla="*/ 78 w 98"/>
                  <a:gd name="T15" fmla="*/ 92 h 99"/>
                  <a:gd name="T16" fmla="*/ 50 w 98"/>
                  <a:gd name="T17" fmla="*/ 65 h 99"/>
                  <a:gd name="T18" fmla="*/ 49 w 98"/>
                  <a:gd name="T19" fmla="*/ 63 h 99"/>
                  <a:gd name="T20" fmla="*/ 47 w 98"/>
                  <a:gd name="T21" fmla="*/ 63 h 99"/>
                  <a:gd name="T22" fmla="*/ 27 w 98"/>
                  <a:gd name="T23" fmla="*/ 67 h 99"/>
                  <a:gd name="T24" fmla="*/ 27 w 98"/>
                  <a:gd name="T25" fmla="*/ 67 h 99"/>
                  <a:gd name="T26" fmla="*/ 24 w 98"/>
                  <a:gd name="T27" fmla="*/ 66 h 99"/>
                  <a:gd name="T28" fmla="*/ 6 w 98"/>
                  <a:gd name="T29" fmla="*/ 48 h 99"/>
                  <a:gd name="T30" fmla="*/ 4 w 98"/>
                  <a:gd name="T31" fmla="*/ 44 h 99"/>
                  <a:gd name="T32" fmla="*/ 4 w 98"/>
                  <a:gd name="T33" fmla="*/ 34 h 99"/>
                  <a:gd name="T34" fmla="*/ 17 w 98"/>
                  <a:gd name="T35" fmla="*/ 47 h 99"/>
                  <a:gd name="T36" fmla="*/ 19 w 98"/>
                  <a:gd name="T37" fmla="*/ 48 h 99"/>
                  <a:gd name="T38" fmla="*/ 21 w 98"/>
                  <a:gd name="T39" fmla="*/ 48 h 99"/>
                  <a:gd name="T40" fmla="*/ 41 w 98"/>
                  <a:gd name="T41" fmla="*/ 44 h 99"/>
                  <a:gd name="T42" fmla="*/ 43 w 98"/>
                  <a:gd name="T43" fmla="*/ 43 h 99"/>
                  <a:gd name="T44" fmla="*/ 44 w 98"/>
                  <a:gd name="T45" fmla="*/ 41 h 99"/>
                  <a:gd name="T46" fmla="*/ 48 w 98"/>
                  <a:gd name="T47" fmla="*/ 21 h 99"/>
                  <a:gd name="T48" fmla="*/ 48 w 98"/>
                  <a:gd name="T49" fmla="*/ 19 h 99"/>
                  <a:gd name="T50" fmla="*/ 47 w 98"/>
                  <a:gd name="T51" fmla="*/ 17 h 99"/>
                  <a:gd name="T52" fmla="*/ 34 w 98"/>
                  <a:gd name="T53" fmla="*/ 4 h 99"/>
                  <a:gd name="T54" fmla="*/ 44 w 98"/>
                  <a:gd name="T55" fmla="*/ 4 h 99"/>
                  <a:gd name="T56" fmla="*/ 48 w 98"/>
                  <a:gd name="T57" fmla="*/ 6 h 99"/>
                  <a:gd name="T58" fmla="*/ 66 w 98"/>
                  <a:gd name="T59" fmla="*/ 24 h 99"/>
                  <a:gd name="T60" fmla="*/ 67 w 98"/>
                  <a:gd name="T61" fmla="*/ 27 h 99"/>
                  <a:gd name="T62" fmla="*/ 63 w 98"/>
                  <a:gd name="T63" fmla="*/ 47 h 99"/>
                  <a:gd name="T64" fmla="*/ 63 w 98"/>
                  <a:gd name="T65" fmla="*/ 49 h 99"/>
                  <a:gd name="T66" fmla="*/ 65 w 98"/>
                  <a:gd name="T67" fmla="*/ 50 h 99"/>
                  <a:gd name="T68" fmla="*/ 95 w 98"/>
                  <a:gd name="T69" fmla="*/ 81 h 99"/>
                  <a:gd name="T70" fmla="*/ 98 w 98"/>
                  <a:gd name="T71" fmla="*/ 78 h 99"/>
                  <a:gd name="T72" fmla="*/ 67 w 98"/>
                  <a:gd name="T73" fmla="*/ 47 h 99"/>
                  <a:gd name="T74" fmla="*/ 71 w 98"/>
                  <a:gd name="T75" fmla="*/ 28 h 99"/>
                  <a:gd name="T76" fmla="*/ 69 w 98"/>
                  <a:gd name="T77" fmla="*/ 21 h 99"/>
                  <a:gd name="T78" fmla="*/ 51 w 98"/>
                  <a:gd name="T79" fmla="*/ 3 h 99"/>
                  <a:gd name="T80" fmla="*/ 44 w 98"/>
                  <a:gd name="T81" fmla="*/ 0 h 99"/>
                  <a:gd name="T82" fmla="*/ 24 w 98"/>
                  <a:gd name="T83" fmla="*/ 0 h 99"/>
                  <a:gd name="T84" fmla="*/ 44 w 98"/>
                  <a:gd name="T85" fmla="*/ 20 h 99"/>
                  <a:gd name="T86" fmla="*/ 40 w 98"/>
                  <a:gd name="T87" fmla="*/ 40 h 99"/>
                  <a:gd name="T88" fmla="*/ 20 w 98"/>
                  <a:gd name="T89" fmla="*/ 44 h 99"/>
                  <a:gd name="T90" fmla="*/ 0 w 98"/>
                  <a:gd name="T91" fmla="*/ 24 h 99"/>
                  <a:gd name="T92" fmla="*/ 0 w 98"/>
                  <a:gd name="T93" fmla="*/ 44 h 99"/>
                  <a:gd name="T94" fmla="*/ 3 w 98"/>
                  <a:gd name="T95" fmla="*/ 51 h 99"/>
                  <a:gd name="T96" fmla="*/ 21 w 98"/>
                  <a:gd name="T97"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99">
                    <a:moveTo>
                      <a:pt x="21" y="69"/>
                    </a:moveTo>
                    <a:cubicBezTo>
                      <a:pt x="22" y="70"/>
                      <a:pt x="25" y="71"/>
                      <a:pt x="27" y="71"/>
                    </a:cubicBezTo>
                    <a:cubicBezTo>
                      <a:pt x="27" y="71"/>
                      <a:pt x="28" y="71"/>
                      <a:pt x="28" y="71"/>
                    </a:cubicBezTo>
                    <a:cubicBezTo>
                      <a:pt x="47" y="67"/>
                      <a:pt x="47" y="67"/>
                      <a:pt x="47" y="67"/>
                    </a:cubicBezTo>
                    <a:cubicBezTo>
                      <a:pt x="79" y="99"/>
                      <a:pt x="79" y="99"/>
                      <a:pt x="79" y="99"/>
                    </a:cubicBezTo>
                    <a:cubicBezTo>
                      <a:pt x="82" y="96"/>
                      <a:pt x="82" y="96"/>
                      <a:pt x="82" y="96"/>
                    </a:cubicBezTo>
                    <a:cubicBezTo>
                      <a:pt x="80" y="94"/>
                      <a:pt x="80" y="94"/>
                      <a:pt x="80" y="94"/>
                    </a:cubicBezTo>
                    <a:cubicBezTo>
                      <a:pt x="78" y="92"/>
                      <a:pt x="78" y="92"/>
                      <a:pt x="78" y="92"/>
                    </a:cubicBezTo>
                    <a:cubicBezTo>
                      <a:pt x="50" y="65"/>
                      <a:pt x="50" y="65"/>
                      <a:pt x="50" y="65"/>
                    </a:cubicBezTo>
                    <a:cubicBezTo>
                      <a:pt x="49" y="63"/>
                      <a:pt x="49" y="63"/>
                      <a:pt x="49" y="63"/>
                    </a:cubicBezTo>
                    <a:cubicBezTo>
                      <a:pt x="47" y="63"/>
                      <a:pt x="47" y="63"/>
                      <a:pt x="47" y="63"/>
                    </a:cubicBezTo>
                    <a:cubicBezTo>
                      <a:pt x="27" y="67"/>
                      <a:pt x="27" y="67"/>
                      <a:pt x="27" y="67"/>
                    </a:cubicBezTo>
                    <a:cubicBezTo>
                      <a:pt x="27" y="67"/>
                      <a:pt x="27" y="67"/>
                      <a:pt x="27" y="67"/>
                    </a:cubicBezTo>
                    <a:cubicBezTo>
                      <a:pt x="26" y="67"/>
                      <a:pt x="24" y="67"/>
                      <a:pt x="24" y="66"/>
                    </a:cubicBezTo>
                    <a:cubicBezTo>
                      <a:pt x="6" y="48"/>
                      <a:pt x="6" y="48"/>
                      <a:pt x="6" y="48"/>
                    </a:cubicBezTo>
                    <a:cubicBezTo>
                      <a:pt x="5" y="47"/>
                      <a:pt x="4" y="45"/>
                      <a:pt x="4" y="44"/>
                    </a:cubicBezTo>
                    <a:cubicBezTo>
                      <a:pt x="4" y="34"/>
                      <a:pt x="4" y="34"/>
                      <a:pt x="4" y="34"/>
                    </a:cubicBezTo>
                    <a:cubicBezTo>
                      <a:pt x="17" y="47"/>
                      <a:pt x="17" y="47"/>
                      <a:pt x="17" y="47"/>
                    </a:cubicBezTo>
                    <a:cubicBezTo>
                      <a:pt x="19" y="48"/>
                      <a:pt x="19" y="48"/>
                      <a:pt x="19" y="48"/>
                    </a:cubicBezTo>
                    <a:cubicBezTo>
                      <a:pt x="21" y="48"/>
                      <a:pt x="21" y="48"/>
                      <a:pt x="21" y="48"/>
                    </a:cubicBezTo>
                    <a:cubicBezTo>
                      <a:pt x="41" y="44"/>
                      <a:pt x="41" y="44"/>
                      <a:pt x="41" y="44"/>
                    </a:cubicBezTo>
                    <a:cubicBezTo>
                      <a:pt x="43" y="43"/>
                      <a:pt x="43" y="43"/>
                      <a:pt x="43" y="43"/>
                    </a:cubicBezTo>
                    <a:cubicBezTo>
                      <a:pt x="44" y="41"/>
                      <a:pt x="44" y="41"/>
                      <a:pt x="44" y="41"/>
                    </a:cubicBezTo>
                    <a:cubicBezTo>
                      <a:pt x="48" y="21"/>
                      <a:pt x="48" y="21"/>
                      <a:pt x="48" y="21"/>
                    </a:cubicBezTo>
                    <a:cubicBezTo>
                      <a:pt x="48" y="19"/>
                      <a:pt x="48" y="19"/>
                      <a:pt x="48" y="19"/>
                    </a:cubicBezTo>
                    <a:cubicBezTo>
                      <a:pt x="47" y="17"/>
                      <a:pt x="47" y="17"/>
                      <a:pt x="47" y="17"/>
                    </a:cubicBezTo>
                    <a:cubicBezTo>
                      <a:pt x="34" y="4"/>
                      <a:pt x="34" y="4"/>
                      <a:pt x="34" y="4"/>
                    </a:cubicBezTo>
                    <a:cubicBezTo>
                      <a:pt x="44" y="4"/>
                      <a:pt x="44" y="4"/>
                      <a:pt x="44" y="4"/>
                    </a:cubicBezTo>
                    <a:cubicBezTo>
                      <a:pt x="45" y="4"/>
                      <a:pt x="47" y="5"/>
                      <a:pt x="48" y="6"/>
                    </a:cubicBezTo>
                    <a:cubicBezTo>
                      <a:pt x="66" y="24"/>
                      <a:pt x="66" y="24"/>
                      <a:pt x="66" y="24"/>
                    </a:cubicBezTo>
                    <a:cubicBezTo>
                      <a:pt x="67" y="25"/>
                      <a:pt x="67" y="26"/>
                      <a:pt x="67" y="27"/>
                    </a:cubicBezTo>
                    <a:cubicBezTo>
                      <a:pt x="63" y="47"/>
                      <a:pt x="63" y="47"/>
                      <a:pt x="63" y="47"/>
                    </a:cubicBezTo>
                    <a:cubicBezTo>
                      <a:pt x="63" y="49"/>
                      <a:pt x="63" y="49"/>
                      <a:pt x="63" y="49"/>
                    </a:cubicBezTo>
                    <a:cubicBezTo>
                      <a:pt x="65" y="50"/>
                      <a:pt x="65" y="50"/>
                      <a:pt x="65" y="50"/>
                    </a:cubicBezTo>
                    <a:cubicBezTo>
                      <a:pt x="95" y="81"/>
                      <a:pt x="95" y="81"/>
                      <a:pt x="95" y="81"/>
                    </a:cubicBezTo>
                    <a:cubicBezTo>
                      <a:pt x="98" y="78"/>
                      <a:pt x="98" y="78"/>
                      <a:pt x="98" y="78"/>
                    </a:cubicBezTo>
                    <a:cubicBezTo>
                      <a:pt x="67" y="47"/>
                      <a:pt x="67" y="47"/>
                      <a:pt x="67" y="47"/>
                    </a:cubicBezTo>
                    <a:cubicBezTo>
                      <a:pt x="71" y="28"/>
                      <a:pt x="71" y="28"/>
                      <a:pt x="71" y="28"/>
                    </a:cubicBezTo>
                    <a:cubicBezTo>
                      <a:pt x="72" y="26"/>
                      <a:pt x="71" y="23"/>
                      <a:pt x="69" y="21"/>
                    </a:cubicBezTo>
                    <a:cubicBezTo>
                      <a:pt x="51" y="3"/>
                      <a:pt x="51" y="3"/>
                      <a:pt x="51" y="3"/>
                    </a:cubicBezTo>
                    <a:cubicBezTo>
                      <a:pt x="49" y="1"/>
                      <a:pt x="46" y="0"/>
                      <a:pt x="44" y="0"/>
                    </a:cubicBezTo>
                    <a:cubicBezTo>
                      <a:pt x="24" y="0"/>
                      <a:pt x="24" y="0"/>
                      <a:pt x="24" y="0"/>
                    </a:cubicBezTo>
                    <a:cubicBezTo>
                      <a:pt x="44" y="20"/>
                      <a:pt x="44" y="20"/>
                      <a:pt x="44" y="20"/>
                    </a:cubicBezTo>
                    <a:cubicBezTo>
                      <a:pt x="40" y="40"/>
                      <a:pt x="40" y="40"/>
                      <a:pt x="40" y="40"/>
                    </a:cubicBezTo>
                    <a:cubicBezTo>
                      <a:pt x="20" y="44"/>
                      <a:pt x="20" y="44"/>
                      <a:pt x="20" y="44"/>
                    </a:cubicBezTo>
                    <a:cubicBezTo>
                      <a:pt x="0" y="24"/>
                      <a:pt x="0" y="24"/>
                      <a:pt x="0" y="24"/>
                    </a:cubicBezTo>
                    <a:cubicBezTo>
                      <a:pt x="0" y="44"/>
                      <a:pt x="0" y="44"/>
                      <a:pt x="0" y="44"/>
                    </a:cubicBezTo>
                    <a:cubicBezTo>
                      <a:pt x="0" y="46"/>
                      <a:pt x="1" y="49"/>
                      <a:pt x="3" y="51"/>
                    </a:cubicBezTo>
                    <a:lnTo>
                      <a:pt x="21" y="69"/>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31" name="Freeform 27">
                <a:extLst>
                  <a:ext uri="{FF2B5EF4-FFF2-40B4-BE49-F238E27FC236}">
                    <a16:creationId xmlns:a16="http://schemas.microsoft.com/office/drawing/2014/main" id="{D2755B21-C48E-4E39-8F04-FFEE1B7D38B4}"/>
                  </a:ext>
                </a:extLst>
              </p:cNvPr>
              <p:cNvSpPr>
                <a:spLocks/>
              </p:cNvSpPr>
              <p:nvPr/>
            </p:nvSpPr>
            <p:spPr bwMode="auto">
              <a:xfrm>
                <a:off x="4678363" y="5688013"/>
                <a:ext cx="306388" cy="311150"/>
              </a:xfrm>
              <a:custGeom>
                <a:avLst/>
                <a:gdLst>
                  <a:gd name="T0" fmla="*/ 106 w 109"/>
                  <a:gd name="T1" fmla="*/ 60 h 111"/>
                  <a:gd name="T2" fmla="*/ 88 w 109"/>
                  <a:gd name="T3" fmla="*/ 42 h 111"/>
                  <a:gd name="T4" fmla="*/ 82 w 109"/>
                  <a:gd name="T5" fmla="*/ 40 h 111"/>
                  <a:gd name="T6" fmla="*/ 81 w 109"/>
                  <a:gd name="T7" fmla="*/ 40 h 111"/>
                  <a:gd name="T8" fmla="*/ 62 w 109"/>
                  <a:gd name="T9" fmla="*/ 44 h 111"/>
                  <a:gd name="T10" fmla="*/ 18 w 109"/>
                  <a:gd name="T11" fmla="*/ 0 h 111"/>
                  <a:gd name="T12" fmla="*/ 15 w 109"/>
                  <a:gd name="T13" fmla="*/ 3 h 111"/>
                  <a:gd name="T14" fmla="*/ 59 w 109"/>
                  <a:gd name="T15" fmla="*/ 46 h 111"/>
                  <a:gd name="T16" fmla="*/ 60 w 109"/>
                  <a:gd name="T17" fmla="*/ 48 h 111"/>
                  <a:gd name="T18" fmla="*/ 62 w 109"/>
                  <a:gd name="T19" fmla="*/ 48 h 111"/>
                  <a:gd name="T20" fmla="*/ 82 w 109"/>
                  <a:gd name="T21" fmla="*/ 44 h 111"/>
                  <a:gd name="T22" fmla="*/ 82 w 109"/>
                  <a:gd name="T23" fmla="*/ 44 h 111"/>
                  <a:gd name="T24" fmla="*/ 85 w 109"/>
                  <a:gd name="T25" fmla="*/ 45 h 111"/>
                  <a:gd name="T26" fmla="*/ 103 w 109"/>
                  <a:gd name="T27" fmla="*/ 63 h 111"/>
                  <a:gd name="T28" fmla="*/ 105 w 109"/>
                  <a:gd name="T29" fmla="*/ 67 h 111"/>
                  <a:gd name="T30" fmla="*/ 105 w 109"/>
                  <a:gd name="T31" fmla="*/ 77 h 111"/>
                  <a:gd name="T32" fmla="*/ 92 w 109"/>
                  <a:gd name="T33" fmla="*/ 64 h 111"/>
                  <a:gd name="T34" fmla="*/ 90 w 109"/>
                  <a:gd name="T35" fmla="*/ 63 h 111"/>
                  <a:gd name="T36" fmla="*/ 88 w 109"/>
                  <a:gd name="T37" fmla="*/ 63 h 111"/>
                  <a:gd name="T38" fmla="*/ 68 w 109"/>
                  <a:gd name="T39" fmla="*/ 67 h 111"/>
                  <a:gd name="T40" fmla="*/ 66 w 109"/>
                  <a:gd name="T41" fmla="*/ 68 h 111"/>
                  <a:gd name="T42" fmla="*/ 65 w 109"/>
                  <a:gd name="T43" fmla="*/ 70 h 111"/>
                  <a:gd name="T44" fmla="*/ 61 w 109"/>
                  <a:gd name="T45" fmla="*/ 90 h 111"/>
                  <a:gd name="T46" fmla="*/ 61 w 109"/>
                  <a:gd name="T47" fmla="*/ 92 h 111"/>
                  <a:gd name="T48" fmla="*/ 62 w 109"/>
                  <a:gd name="T49" fmla="*/ 94 h 111"/>
                  <a:gd name="T50" fmla="*/ 75 w 109"/>
                  <a:gd name="T51" fmla="*/ 107 h 111"/>
                  <a:gd name="T52" fmla="*/ 65 w 109"/>
                  <a:gd name="T53" fmla="*/ 107 h 111"/>
                  <a:gd name="T54" fmla="*/ 61 w 109"/>
                  <a:gd name="T55" fmla="*/ 105 h 111"/>
                  <a:gd name="T56" fmla="*/ 43 w 109"/>
                  <a:gd name="T57" fmla="*/ 87 h 111"/>
                  <a:gd name="T58" fmla="*/ 42 w 109"/>
                  <a:gd name="T59" fmla="*/ 84 h 111"/>
                  <a:gd name="T60" fmla="*/ 46 w 109"/>
                  <a:gd name="T61" fmla="*/ 64 h 111"/>
                  <a:gd name="T62" fmla="*/ 46 w 109"/>
                  <a:gd name="T63" fmla="*/ 62 h 111"/>
                  <a:gd name="T64" fmla="*/ 44 w 109"/>
                  <a:gd name="T65" fmla="*/ 61 h 111"/>
                  <a:gd name="T66" fmla="*/ 3 w 109"/>
                  <a:gd name="T67" fmla="*/ 19 h 111"/>
                  <a:gd name="T68" fmla="*/ 0 w 109"/>
                  <a:gd name="T69" fmla="*/ 22 h 111"/>
                  <a:gd name="T70" fmla="*/ 42 w 109"/>
                  <a:gd name="T71" fmla="*/ 64 h 111"/>
                  <a:gd name="T72" fmla="*/ 38 w 109"/>
                  <a:gd name="T73" fmla="*/ 83 h 111"/>
                  <a:gd name="T74" fmla="*/ 40 w 109"/>
                  <a:gd name="T75" fmla="*/ 90 h 111"/>
                  <a:gd name="T76" fmla="*/ 58 w 109"/>
                  <a:gd name="T77" fmla="*/ 108 h 111"/>
                  <a:gd name="T78" fmla="*/ 65 w 109"/>
                  <a:gd name="T79" fmla="*/ 111 h 111"/>
                  <a:gd name="T80" fmla="*/ 85 w 109"/>
                  <a:gd name="T81" fmla="*/ 111 h 111"/>
                  <a:gd name="T82" fmla="*/ 65 w 109"/>
                  <a:gd name="T83" fmla="*/ 91 h 111"/>
                  <a:gd name="T84" fmla="*/ 69 w 109"/>
                  <a:gd name="T85" fmla="*/ 71 h 111"/>
                  <a:gd name="T86" fmla="*/ 89 w 109"/>
                  <a:gd name="T87" fmla="*/ 67 h 111"/>
                  <a:gd name="T88" fmla="*/ 109 w 109"/>
                  <a:gd name="T89" fmla="*/ 87 h 111"/>
                  <a:gd name="T90" fmla="*/ 109 w 109"/>
                  <a:gd name="T91" fmla="*/ 67 h 111"/>
                  <a:gd name="T92" fmla="*/ 106 w 109"/>
                  <a:gd name="T93" fmla="*/ 6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11">
                    <a:moveTo>
                      <a:pt x="106" y="60"/>
                    </a:moveTo>
                    <a:cubicBezTo>
                      <a:pt x="88" y="42"/>
                      <a:pt x="88" y="42"/>
                      <a:pt x="88" y="42"/>
                    </a:cubicBezTo>
                    <a:cubicBezTo>
                      <a:pt x="87" y="41"/>
                      <a:pt x="84" y="40"/>
                      <a:pt x="82" y="40"/>
                    </a:cubicBezTo>
                    <a:cubicBezTo>
                      <a:pt x="82" y="40"/>
                      <a:pt x="81" y="40"/>
                      <a:pt x="81" y="40"/>
                    </a:cubicBezTo>
                    <a:cubicBezTo>
                      <a:pt x="62" y="44"/>
                      <a:pt x="62" y="44"/>
                      <a:pt x="62" y="44"/>
                    </a:cubicBezTo>
                    <a:cubicBezTo>
                      <a:pt x="18" y="0"/>
                      <a:pt x="18" y="0"/>
                      <a:pt x="18" y="0"/>
                    </a:cubicBezTo>
                    <a:cubicBezTo>
                      <a:pt x="15" y="3"/>
                      <a:pt x="15" y="3"/>
                      <a:pt x="15" y="3"/>
                    </a:cubicBezTo>
                    <a:cubicBezTo>
                      <a:pt x="59" y="46"/>
                      <a:pt x="59" y="46"/>
                      <a:pt x="59" y="46"/>
                    </a:cubicBezTo>
                    <a:cubicBezTo>
                      <a:pt x="60" y="48"/>
                      <a:pt x="60" y="48"/>
                      <a:pt x="60" y="48"/>
                    </a:cubicBezTo>
                    <a:cubicBezTo>
                      <a:pt x="62" y="48"/>
                      <a:pt x="62" y="48"/>
                      <a:pt x="62" y="48"/>
                    </a:cubicBezTo>
                    <a:cubicBezTo>
                      <a:pt x="82" y="44"/>
                      <a:pt x="82" y="44"/>
                      <a:pt x="82" y="44"/>
                    </a:cubicBezTo>
                    <a:cubicBezTo>
                      <a:pt x="82" y="44"/>
                      <a:pt x="82" y="44"/>
                      <a:pt x="82" y="44"/>
                    </a:cubicBezTo>
                    <a:cubicBezTo>
                      <a:pt x="83" y="44"/>
                      <a:pt x="85" y="44"/>
                      <a:pt x="85" y="45"/>
                    </a:cubicBezTo>
                    <a:cubicBezTo>
                      <a:pt x="103" y="63"/>
                      <a:pt x="103" y="63"/>
                      <a:pt x="103" y="63"/>
                    </a:cubicBezTo>
                    <a:cubicBezTo>
                      <a:pt x="104" y="64"/>
                      <a:pt x="105" y="66"/>
                      <a:pt x="105" y="67"/>
                    </a:cubicBezTo>
                    <a:cubicBezTo>
                      <a:pt x="105" y="77"/>
                      <a:pt x="105" y="77"/>
                      <a:pt x="105" y="77"/>
                    </a:cubicBezTo>
                    <a:cubicBezTo>
                      <a:pt x="92" y="64"/>
                      <a:pt x="92" y="64"/>
                      <a:pt x="92" y="64"/>
                    </a:cubicBezTo>
                    <a:cubicBezTo>
                      <a:pt x="90" y="63"/>
                      <a:pt x="90" y="63"/>
                      <a:pt x="90" y="63"/>
                    </a:cubicBezTo>
                    <a:cubicBezTo>
                      <a:pt x="88" y="63"/>
                      <a:pt x="88" y="63"/>
                      <a:pt x="88" y="63"/>
                    </a:cubicBezTo>
                    <a:cubicBezTo>
                      <a:pt x="68" y="67"/>
                      <a:pt x="68" y="67"/>
                      <a:pt x="68" y="67"/>
                    </a:cubicBezTo>
                    <a:cubicBezTo>
                      <a:pt x="66" y="68"/>
                      <a:pt x="66" y="68"/>
                      <a:pt x="66" y="68"/>
                    </a:cubicBezTo>
                    <a:cubicBezTo>
                      <a:pt x="65" y="70"/>
                      <a:pt x="65" y="70"/>
                      <a:pt x="65" y="70"/>
                    </a:cubicBezTo>
                    <a:cubicBezTo>
                      <a:pt x="61" y="90"/>
                      <a:pt x="61" y="90"/>
                      <a:pt x="61" y="90"/>
                    </a:cubicBezTo>
                    <a:cubicBezTo>
                      <a:pt x="61" y="92"/>
                      <a:pt x="61" y="92"/>
                      <a:pt x="61" y="92"/>
                    </a:cubicBezTo>
                    <a:cubicBezTo>
                      <a:pt x="62" y="94"/>
                      <a:pt x="62" y="94"/>
                      <a:pt x="62" y="94"/>
                    </a:cubicBezTo>
                    <a:cubicBezTo>
                      <a:pt x="75" y="107"/>
                      <a:pt x="75" y="107"/>
                      <a:pt x="75" y="107"/>
                    </a:cubicBezTo>
                    <a:cubicBezTo>
                      <a:pt x="65" y="107"/>
                      <a:pt x="65" y="107"/>
                      <a:pt x="65" y="107"/>
                    </a:cubicBezTo>
                    <a:cubicBezTo>
                      <a:pt x="64" y="107"/>
                      <a:pt x="62" y="106"/>
                      <a:pt x="61" y="105"/>
                    </a:cubicBezTo>
                    <a:cubicBezTo>
                      <a:pt x="43" y="87"/>
                      <a:pt x="43" y="87"/>
                      <a:pt x="43" y="87"/>
                    </a:cubicBezTo>
                    <a:cubicBezTo>
                      <a:pt x="42" y="86"/>
                      <a:pt x="42" y="85"/>
                      <a:pt x="42" y="84"/>
                    </a:cubicBezTo>
                    <a:cubicBezTo>
                      <a:pt x="46" y="64"/>
                      <a:pt x="46" y="64"/>
                      <a:pt x="46" y="64"/>
                    </a:cubicBezTo>
                    <a:cubicBezTo>
                      <a:pt x="46" y="62"/>
                      <a:pt x="46" y="62"/>
                      <a:pt x="46" y="62"/>
                    </a:cubicBezTo>
                    <a:cubicBezTo>
                      <a:pt x="44" y="61"/>
                      <a:pt x="44" y="61"/>
                      <a:pt x="44" y="61"/>
                    </a:cubicBezTo>
                    <a:cubicBezTo>
                      <a:pt x="3" y="19"/>
                      <a:pt x="3" y="19"/>
                      <a:pt x="3" y="19"/>
                    </a:cubicBezTo>
                    <a:cubicBezTo>
                      <a:pt x="0" y="22"/>
                      <a:pt x="0" y="22"/>
                      <a:pt x="0" y="22"/>
                    </a:cubicBezTo>
                    <a:cubicBezTo>
                      <a:pt x="42" y="64"/>
                      <a:pt x="42" y="64"/>
                      <a:pt x="42" y="64"/>
                    </a:cubicBezTo>
                    <a:cubicBezTo>
                      <a:pt x="38" y="83"/>
                      <a:pt x="38" y="83"/>
                      <a:pt x="38" y="83"/>
                    </a:cubicBezTo>
                    <a:cubicBezTo>
                      <a:pt x="37" y="85"/>
                      <a:pt x="38" y="88"/>
                      <a:pt x="40" y="90"/>
                    </a:cubicBezTo>
                    <a:cubicBezTo>
                      <a:pt x="58" y="108"/>
                      <a:pt x="58" y="108"/>
                      <a:pt x="58" y="108"/>
                    </a:cubicBezTo>
                    <a:cubicBezTo>
                      <a:pt x="60" y="110"/>
                      <a:pt x="63" y="111"/>
                      <a:pt x="65" y="111"/>
                    </a:cubicBezTo>
                    <a:cubicBezTo>
                      <a:pt x="85" y="111"/>
                      <a:pt x="85" y="111"/>
                      <a:pt x="85" y="111"/>
                    </a:cubicBezTo>
                    <a:cubicBezTo>
                      <a:pt x="65" y="91"/>
                      <a:pt x="65" y="91"/>
                      <a:pt x="65" y="91"/>
                    </a:cubicBezTo>
                    <a:cubicBezTo>
                      <a:pt x="69" y="71"/>
                      <a:pt x="69" y="71"/>
                      <a:pt x="69" y="71"/>
                    </a:cubicBezTo>
                    <a:cubicBezTo>
                      <a:pt x="89" y="67"/>
                      <a:pt x="89" y="67"/>
                      <a:pt x="89" y="67"/>
                    </a:cubicBezTo>
                    <a:cubicBezTo>
                      <a:pt x="109" y="87"/>
                      <a:pt x="109" y="87"/>
                      <a:pt x="109" y="87"/>
                    </a:cubicBezTo>
                    <a:cubicBezTo>
                      <a:pt x="109" y="67"/>
                      <a:pt x="109" y="67"/>
                      <a:pt x="109" y="67"/>
                    </a:cubicBezTo>
                    <a:cubicBezTo>
                      <a:pt x="109" y="65"/>
                      <a:pt x="108" y="62"/>
                      <a:pt x="106" y="6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32" name="Freeform 28">
                <a:extLst>
                  <a:ext uri="{FF2B5EF4-FFF2-40B4-BE49-F238E27FC236}">
                    <a16:creationId xmlns:a16="http://schemas.microsoft.com/office/drawing/2014/main" id="{03CEA5D3-3ADD-4E0E-8804-5C32BA1041D9}"/>
                  </a:ext>
                </a:extLst>
              </p:cNvPr>
              <p:cNvSpPr>
                <a:spLocks/>
              </p:cNvSpPr>
              <p:nvPr/>
            </p:nvSpPr>
            <p:spPr bwMode="auto">
              <a:xfrm>
                <a:off x="4814888" y="5421313"/>
                <a:ext cx="73025" cy="61913"/>
              </a:xfrm>
              <a:custGeom>
                <a:avLst/>
                <a:gdLst>
                  <a:gd name="T0" fmla="*/ 3 w 26"/>
                  <a:gd name="T1" fmla="*/ 7 h 22"/>
                  <a:gd name="T2" fmla="*/ 5 w 26"/>
                  <a:gd name="T3" fmla="*/ 5 h 22"/>
                  <a:gd name="T4" fmla="*/ 8 w 26"/>
                  <a:gd name="T5" fmla="*/ 4 h 22"/>
                  <a:gd name="T6" fmla="*/ 10 w 26"/>
                  <a:gd name="T7" fmla="*/ 5 h 22"/>
                  <a:gd name="T8" fmla="*/ 20 w 26"/>
                  <a:gd name="T9" fmla="*/ 12 h 22"/>
                  <a:gd name="T10" fmla="*/ 21 w 26"/>
                  <a:gd name="T11" fmla="*/ 18 h 22"/>
                  <a:gd name="T12" fmla="*/ 19 w 26"/>
                  <a:gd name="T13" fmla="*/ 20 h 22"/>
                  <a:gd name="T14" fmla="*/ 22 w 26"/>
                  <a:gd name="T15" fmla="*/ 22 h 22"/>
                  <a:gd name="T16" fmla="*/ 24 w 26"/>
                  <a:gd name="T17" fmla="*/ 21 h 22"/>
                  <a:gd name="T18" fmla="*/ 22 w 26"/>
                  <a:gd name="T19" fmla="*/ 9 h 22"/>
                  <a:gd name="T20" fmla="*/ 13 w 26"/>
                  <a:gd name="T21" fmla="*/ 2 h 22"/>
                  <a:gd name="T22" fmla="*/ 8 w 26"/>
                  <a:gd name="T23" fmla="*/ 0 h 22"/>
                  <a:gd name="T24" fmla="*/ 2 w 26"/>
                  <a:gd name="T25" fmla="*/ 3 h 22"/>
                  <a:gd name="T26" fmla="*/ 0 w 26"/>
                  <a:gd name="T27" fmla="*/ 4 h 22"/>
                  <a:gd name="T28" fmla="*/ 3 w 26"/>
                  <a:gd name="T29"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2">
                    <a:moveTo>
                      <a:pt x="3" y="7"/>
                    </a:moveTo>
                    <a:cubicBezTo>
                      <a:pt x="5" y="5"/>
                      <a:pt x="5" y="5"/>
                      <a:pt x="5" y="5"/>
                    </a:cubicBezTo>
                    <a:cubicBezTo>
                      <a:pt x="5" y="4"/>
                      <a:pt x="7" y="4"/>
                      <a:pt x="8" y="4"/>
                    </a:cubicBezTo>
                    <a:cubicBezTo>
                      <a:pt x="8" y="4"/>
                      <a:pt x="9" y="4"/>
                      <a:pt x="10" y="5"/>
                    </a:cubicBezTo>
                    <a:cubicBezTo>
                      <a:pt x="20" y="12"/>
                      <a:pt x="20" y="12"/>
                      <a:pt x="20" y="12"/>
                    </a:cubicBezTo>
                    <a:cubicBezTo>
                      <a:pt x="22" y="14"/>
                      <a:pt x="22" y="16"/>
                      <a:pt x="21" y="18"/>
                    </a:cubicBezTo>
                    <a:cubicBezTo>
                      <a:pt x="19" y="20"/>
                      <a:pt x="19" y="20"/>
                      <a:pt x="19" y="20"/>
                    </a:cubicBezTo>
                    <a:cubicBezTo>
                      <a:pt x="22" y="22"/>
                      <a:pt x="22" y="22"/>
                      <a:pt x="22" y="22"/>
                    </a:cubicBezTo>
                    <a:cubicBezTo>
                      <a:pt x="24" y="21"/>
                      <a:pt x="24" y="21"/>
                      <a:pt x="24" y="21"/>
                    </a:cubicBezTo>
                    <a:cubicBezTo>
                      <a:pt x="26" y="17"/>
                      <a:pt x="26" y="12"/>
                      <a:pt x="22" y="9"/>
                    </a:cubicBezTo>
                    <a:cubicBezTo>
                      <a:pt x="13" y="2"/>
                      <a:pt x="13" y="2"/>
                      <a:pt x="13" y="2"/>
                    </a:cubicBezTo>
                    <a:cubicBezTo>
                      <a:pt x="11" y="0"/>
                      <a:pt x="10" y="0"/>
                      <a:pt x="8" y="0"/>
                    </a:cubicBezTo>
                    <a:cubicBezTo>
                      <a:pt x="5" y="0"/>
                      <a:pt x="3" y="1"/>
                      <a:pt x="2" y="3"/>
                    </a:cubicBezTo>
                    <a:cubicBezTo>
                      <a:pt x="0" y="4"/>
                      <a:pt x="0" y="4"/>
                      <a:pt x="0" y="4"/>
                    </a:cubicBezTo>
                    <a:lnTo>
                      <a:pt x="3" y="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33" name="Freeform 29">
                <a:extLst>
                  <a:ext uri="{FF2B5EF4-FFF2-40B4-BE49-F238E27FC236}">
                    <a16:creationId xmlns:a16="http://schemas.microsoft.com/office/drawing/2014/main" id="{471FA0F2-F6FF-40B4-99A3-A57C12BCE95F}"/>
                  </a:ext>
                </a:extLst>
              </p:cNvPr>
              <p:cNvSpPr>
                <a:spLocks/>
              </p:cNvSpPr>
              <p:nvPr/>
            </p:nvSpPr>
            <p:spPr bwMode="auto">
              <a:xfrm>
                <a:off x="4386263" y="5499101"/>
                <a:ext cx="438150" cy="503238"/>
              </a:xfrm>
              <a:custGeom>
                <a:avLst/>
                <a:gdLst>
                  <a:gd name="T0" fmla="*/ 153 w 156"/>
                  <a:gd name="T1" fmla="*/ 15 h 179"/>
                  <a:gd name="T2" fmla="*/ 26 w 156"/>
                  <a:gd name="T3" fmla="*/ 174 h 179"/>
                  <a:gd name="T4" fmla="*/ 23 w 156"/>
                  <a:gd name="T5" fmla="*/ 175 h 179"/>
                  <a:gd name="T6" fmla="*/ 20 w 156"/>
                  <a:gd name="T7" fmla="*/ 174 h 179"/>
                  <a:gd name="T8" fmla="*/ 6 w 156"/>
                  <a:gd name="T9" fmla="*/ 163 h 179"/>
                  <a:gd name="T10" fmla="*/ 5 w 156"/>
                  <a:gd name="T11" fmla="*/ 160 h 179"/>
                  <a:gd name="T12" fmla="*/ 6 w 156"/>
                  <a:gd name="T13" fmla="*/ 157 h 179"/>
                  <a:gd name="T14" fmla="*/ 137 w 156"/>
                  <a:gd name="T15" fmla="*/ 2 h 179"/>
                  <a:gd name="T16" fmla="*/ 134 w 156"/>
                  <a:gd name="T17" fmla="*/ 0 h 179"/>
                  <a:gd name="T18" fmla="*/ 3 w 156"/>
                  <a:gd name="T19" fmla="*/ 155 h 179"/>
                  <a:gd name="T20" fmla="*/ 4 w 156"/>
                  <a:gd name="T21" fmla="*/ 166 h 179"/>
                  <a:gd name="T22" fmla="*/ 18 w 156"/>
                  <a:gd name="T23" fmla="*/ 177 h 179"/>
                  <a:gd name="T24" fmla="*/ 23 w 156"/>
                  <a:gd name="T25" fmla="*/ 179 h 179"/>
                  <a:gd name="T26" fmla="*/ 29 w 156"/>
                  <a:gd name="T27" fmla="*/ 176 h 179"/>
                  <a:gd name="T28" fmla="*/ 156 w 156"/>
                  <a:gd name="T29" fmla="*/ 18 h 179"/>
                  <a:gd name="T30" fmla="*/ 153 w 156"/>
                  <a:gd name="T31"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179">
                    <a:moveTo>
                      <a:pt x="153" y="15"/>
                    </a:moveTo>
                    <a:cubicBezTo>
                      <a:pt x="26" y="174"/>
                      <a:pt x="26" y="174"/>
                      <a:pt x="26" y="174"/>
                    </a:cubicBezTo>
                    <a:cubicBezTo>
                      <a:pt x="25" y="174"/>
                      <a:pt x="24" y="175"/>
                      <a:pt x="23" y="175"/>
                    </a:cubicBezTo>
                    <a:cubicBezTo>
                      <a:pt x="22" y="175"/>
                      <a:pt x="21" y="175"/>
                      <a:pt x="20" y="174"/>
                    </a:cubicBezTo>
                    <a:cubicBezTo>
                      <a:pt x="6" y="163"/>
                      <a:pt x="6" y="163"/>
                      <a:pt x="6" y="163"/>
                    </a:cubicBezTo>
                    <a:cubicBezTo>
                      <a:pt x="5" y="162"/>
                      <a:pt x="5" y="161"/>
                      <a:pt x="5" y="160"/>
                    </a:cubicBezTo>
                    <a:cubicBezTo>
                      <a:pt x="5" y="159"/>
                      <a:pt x="5" y="158"/>
                      <a:pt x="6" y="157"/>
                    </a:cubicBezTo>
                    <a:cubicBezTo>
                      <a:pt x="137" y="2"/>
                      <a:pt x="137" y="2"/>
                      <a:pt x="137" y="2"/>
                    </a:cubicBezTo>
                    <a:cubicBezTo>
                      <a:pt x="134" y="0"/>
                      <a:pt x="134" y="0"/>
                      <a:pt x="134" y="0"/>
                    </a:cubicBezTo>
                    <a:cubicBezTo>
                      <a:pt x="3" y="155"/>
                      <a:pt x="3" y="155"/>
                      <a:pt x="3" y="155"/>
                    </a:cubicBezTo>
                    <a:cubicBezTo>
                      <a:pt x="0" y="158"/>
                      <a:pt x="0" y="163"/>
                      <a:pt x="4" y="166"/>
                    </a:cubicBezTo>
                    <a:cubicBezTo>
                      <a:pt x="18" y="177"/>
                      <a:pt x="18" y="177"/>
                      <a:pt x="18" y="177"/>
                    </a:cubicBezTo>
                    <a:cubicBezTo>
                      <a:pt x="19" y="178"/>
                      <a:pt x="21" y="179"/>
                      <a:pt x="23" y="179"/>
                    </a:cubicBezTo>
                    <a:cubicBezTo>
                      <a:pt x="25" y="179"/>
                      <a:pt x="27" y="178"/>
                      <a:pt x="29" y="176"/>
                    </a:cubicBezTo>
                    <a:cubicBezTo>
                      <a:pt x="156" y="18"/>
                      <a:pt x="156" y="18"/>
                      <a:pt x="156" y="18"/>
                    </a:cubicBezTo>
                    <a:lnTo>
                      <a:pt x="153" y="15"/>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71" name="Freeform 30">
                <a:extLst>
                  <a:ext uri="{FF2B5EF4-FFF2-40B4-BE49-F238E27FC236}">
                    <a16:creationId xmlns:a16="http://schemas.microsoft.com/office/drawing/2014/main" id="{04882C4B-5150-4EC2-B2DC-4AB1913EAD5B}"/>
                  </a:ext>
                </a:extLst>
              </p:cNvPr>
              <p:cNvSpPr>
                <a:spLocks noEditPoints="1"/>
              </p:cNvSpPr>
              <p:nvPr/>
            </p:nvSpPr>
            <p:spPr bwMode="auto">
              <a:xfrm>
                <a:off x="4594225" y="5395913"/>
                <a:ext cx="401638" cy="255588"/>
              </a:xfrm>
              <a:custGeom>
                <a:avLst/>
                <a:gdLst>
                  <a:gd name="T0" fmla="*/ 54 w 143"/>
                  <a:gd name="T1" fmla="*/ 4 h 91"/>
                  <a:gd name="T2" fmla="*/ 54 w 143"/>
                  <a:gd name="T3" fmla="*/ 4 h 91"/>
                  <a:gd name="T4" fmla="*/ 72 w 143"/>
                  <a:gd name="T5" fmla="*/ 10 h 91"/>
                  <a:gd name="T6" fmla="*/ 100 w 143"/>
                  <a:gd name="T7" fmla="*/ 33 h 91"/>
                  <a:gd name="T8" fmla="*/ 100 w 143"/>
                  <a:gd name="T9" fmla="*/ 36 h 91"/>
                  <a:gd name="T10" fmla="*/ 114 w 143"/>
                  <a:gd name="T11" fmla="*/ 49 h 91"/>
                  <a:gd name="T12" fmla="*/ 115 w 143"/>
                  <a:gd name="T13" fmla="*/ 49 h 91"/>
                  <a:gd name="T14" fmla="*/ 117 w 143"/>
                  <a:gd name="T15" fmla="*/ 49 h 91"/>
                  <a:gd name="T16" fmla="*/ 118 w 143"/>
                  <a:gd name="T17" fmla="*/ 48 h 91"/>
                  <a:gd name="T18" fmla="*/ 119 w 143"/>
                  <a:gd name="T19" fmla="*/ 47 h 91"/>
                  <a:gd name="T20" fmla="*/ 122 w 143"/>
                  <a:gd name="T21" fmla="*/ 44 h 91"/>
                  <a:gd name="T22" fmla="*/ 138 w 143"/>
                  <a:gd name="T23" fmla="*/ 56 h 91"/>
                  <a:gd name="T24" fmla="*/ 114 w 143"/>
                  <a:gd name="T25" fmla="*/ 85 h 91"/>
                  <a:gd name="T26" fmla="*/ 98 w 143"/>
                  <a:gd name="T27" fmla="*/ 73 h 91"/>
                  <a:gd name="T28" fmla="*/ 102 w 143"/>
                  <a:gd name="T29" fmla="*/ 69 h 91"/>
                  <a:gd name="T30" fmla="*/ 103 w 143"/>
                  <a:gd name="T31" fmla="*/ 67 h 91"/>
                  <a:gd name="T32" fmla="*/ 103 w 143"/>
                  <a:gd name="T33" fmla="*/ 66 h 91"/>
                  <a:gd name="T34" fmla="*/ 103 w 143"/>
                  <a:gd name="T35" fmla="*/ 65 h 91"/>
                  <a:gd name="T36" fmla="*/ 88 w 143"/>
                  <a:gd name="T37" fmla="*/ 52 h 91"/>
                  <a:gd name="T38" fmla="*/ 87 w 143"/>
                  <a:gd name="T39" fmla="*/ 52 h 91"/>
                  <a:gd name="T40" fmla="*/ 83 w 143"/>
                  <a:gd name="T41" fmla="*/ 53 h 91"/>
                  <a:gd name="T42" fmla="*/ 60 w 143"/>
                  <a:gd name="T43" fmla="*/ 34 h 91"/>
                  <a:gd name="T44" fmla="*/ 18 w 143"/>
                  <a:gd name="T45" fmla="*/ 5 h 91"/>
                  <a:gd name="T46" fmla="*/ 53 w 143"/>
                  <a:gd name="T47" fmla="*/ 4 h 91"/>
                  <a:gd name="T48" fmla="*/ 54 w 143"/>
                  <a:gd name="T49" fmla="*/ 4 h 91"/>
                  <a:gd name="T50" fmla="*/ 54 w 143"/>
                  <a:gd name="T51" fmla="*/ 0 h 91"/>
                  <a:gd name="T52" fmla="*/ 53 w 143"/>
                  <a:gd name="T53" fmla="*/ 0 h 91"/>
                  <a:gd name="T54" fmla="*/ 4 w 143"/>
                  <a:gd name="T55" fmla="*/ 2 h 91"/>
                  <a:gd name="T56" fmla="*/ 0 w 143"/>
                  <a:gd name="T57" fmla="*/ 6 h 91"/>
                  <a:gd name="T58" fmla="*/ 4 w 143"/>
                  <a:gd name="T59" fmla="*/ 10 h 91"/>
                  <a:gd name="T60" fmla="*/ 5 w 143"/>
                  <a:gd name="T61" fmla="*/ 10 h 91"/>
                  <a:gd name="T62" fmla="*/ 15 w 143"/>
                  <a:gd name="T63" fmla="*/ 9 h 91"/>
                  <a:gd name="T64" fmla="*/ 57 w 143"/>
                  <a:gd name="T65" fmla="*/ 37 h 91"/>
                  <a:gd name="T66" fmla="*/ 83 w 143"/>
                  <a:gd name="T67" fmla="*/ 58 h 91"/>
                  <a:gd name="T68" fmla="*/ 87 w 143"/>
                  <a:gd name="T69" fmla="*/ 56 h 91"/>
                  <a:gd name="T70" fmla="*/ 88 w 143"/>
                  <a:gd name="T71" fmla="*/ 56 h 91"/>
                  <a:gd name="T72" fmla="*/ 99 w 143"/>
                  <a:gd name="T73" fmla="*/ 65 h 91"/>
                  <a:gd name="T74" fmla="*/ 99 w 143"/>
                  <a:gd name="T75" fmla="*/ 66 h 91"/>
                  <a:gd name="T76" fmla="*/ 93 w 143"/>
                  <a:gd name="T77" fmla="*/ 73 h 91"/>
                  <a:gd name="T78" fmla="*/ 115 w 143"/>
                  <a:gd name="T79" fmla="*/ 91 h 91"/>
                  <a:gd name="T80" fmla="*/ 143 w 143"/>
                  <a:gd name="T81" fmla="*/ 56 h 91"/>
                  <a:gd name="T82" fmla="*/ 121 w 143"/>
                  <a:gd name="T83" fmla="*/ 38 h 91"/>
                  <a:gd name="T84" fmla="*/ 116 w 143"/>
                  <a:gd name="T85" fmla="*/ 45 h 91"/>
                  <a:gd name="T86" fmla="*/ 115 w 143"/>
                  <a:gd name="T87" fmla="*/ 45 h 91"/>
                  <a:gd name="T88" fmla="*/ 114 w 143"/>
                  <a:gd name="T89" fmla="*/ 45 h 91"/>
                  <a:gd name="T90" fmla="*/ 104 w 143"/>
                  <a:gd name="T91" fmla="*/ 36 h 91"/>
                  <a:gd name="T92" fmla="*/ 104 w 143"/>
                  <a:gd name="T93" fmla="*/ 31 h 91"/>
                  <a:gd name="T94" fmla="*/ 75 w 143"/>
                  <a:gd name="T95" fmla="*/ 7 h 91"/>
                  <a:gd name="T96" fmla="*/ 54 w 143"/>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 h="91">
                    <a:moveTo>
                      <a:pt x="54" y="4"/>
                    </a:moveTo>
                    <a:cubicBezTo>
                      <a:pt x="54" y="4"/>
                      <a:pt x="54" y="4"/>
                      <a:pt x="54" y="4"/>
                    </a:cubicBezTo>
                    <a:cubicBezTo>
                      <a:pt x="59" y="4"/>
                      <a:pt x="68" y="6"/>
                      <a:pt x="72" y="10"/>
                    </a:cubicBezTo>
                    <a:cubicBezTo>
                      <a:pt x="100" y="33"/>
                      <a:pt x="100" y="33"/>
                      <a:pt x="100" y="33"/>
                    </a:cubicBezTo>
                    <a:cubicBezTo>
                      <a:pt x="100" y="34"/>
                      <a:pt x="100" y="35"/>
                      <a:pt x="100" y="36"/>
                    </a:cubicBezTo>
                    <a:cubicBezTo>
                      <a:pt x="100" y="44"/>
                      <a:pt x="106" y="49"/>
                      <a:pt x="114" y="49"/>
                    </a:cubicBezTo>
                    <a:cubicBezTo>
                      <a:pt x="114" y="49"/>
                      <a:pt x="115" y="49"/>
                      <a:pt x="115" y="49"/>
                    </a:cubicBezTo>
                    <a:cubicBezTo>
                      <a:pt x="116" y="49"/>
                      <a:pt x="116" y="49"/>
                      <a:pt x="117" y="49"/>
                    </a:cubicBezTo>
                    <a:cubicBezTo>
                      <a:pt x="118" y="48"/>
                      <a:pt x="118" y="48"/>
                      <a:pt x="118" y="48"/>
                    </a:cubicBezTo>
                    <a:cubicBezTo>
                      <a:pt x="119" y="47"/>
                      <a:pt x="119" y="47"/>
                      <a:pt x="119" y="47"/>
                    </a:cubicBezTo>
                    <a:cubicBezTo>
                      <a:pt x="122" y="44"/>
                      <a:pt x="122" y="44"/>
                      <a:pt x="122" y="44"/>
                    </a:cubicBezTo>
                    <a:cubicBezTo>
                      <a:pt x="138" y="56"/>
                      <a:pt x="138" y="56"/>
                      <a:pt x="138" y="56"/>
                    </a:cubicBezTo>
                    <a:cubicBezTo>
                      <a:pt x="114" y="85"/>
                      <a:pt x="114" y="85"/>
                      <a:pt x="114" y="85"/>
                    </a:cubicBezTo>
                    <a:cubicBezTo>
                      <a:pt x="98" y="73"/>
                      <a:pt x="98" y="73"/>
                      <a:pt x="98" y="73"/>
                    </a:cubicBezTo>
                    <a:cubicBezTo>
                      <a:pt x="102" y="69"/>
                      <a:pt x="102" y="69"/>
                      <a:pt x="102" y="69"/>
                    </a:cubicBezTo>
                    <a:cubicBezTo>
                      <a:pt x="103" y="67"/>
                      <a:pt x="103" y="67"/>
                      <a:pt x="103" y="67"/>
                    </a:cubicBezTo>
                    <a:cubicBezTo>
                      <a:pt x="103" y="66"/>
                      <a:pt x="103" y="66"/>
                      <a:pt x="103" y="66"/>
                    </a:cubicBezTo>
                    <a:cubicBezTo>
                      <a:pt x="103" y="66"/>
                      <a:pt x="103" y="65"/>
                      <a:pt x="103" y="65"/>
                    </a:cubicBezTo>
                    <a:cubicBezTo>
                      <a:pt x="102" y="57"/>
                      <a:pt x="96" y="52"/>
                      <a:pt x="88" y="52"/>
                    </a:cubicBezTo>
                    <a:cubicBezTo>
                      <a:pt x="88" y="52"/>
                      <a:pt x="87" y="52"/>
                      <a:pt x="87" y="52"/>
                    </a:cubicBezTo>
                    <a:cubicBezTo>
                      <a:pt x="86" y="52"/>
                      <a:pt x="84" y="53"/>
                      <a:pt x="83" y="53"/>
                    </a:cubicBezTo>
                    <a:cubicBezTo>
                      <a:pt x="60" y="34"/>
                      <a:pt x="60" y="34"/>
                      <a:pt x="60" y="34"/>
                    </a:cubicBezTo>
                    <a:cubicBezTo>
                      <a:pt x="54" y="20"/>
                      <a:pt x="44" y="6"/>
                      <a:pt x="18" y="5"/>
                    </a:cubicBezTo>
                    <a:cubicBezTo>
                      <a:pt x="53" y="4"/>
                      <a:pt x="53" y="4"/>
                      <a:pt x="53" y="4"/>
                    </a:cubicBezTo>
                    <a:cubicBezTo>
                      <a:pt x="54" y="4"/>
                      <a:pt x="54" y="4"/>
                      <a:pt x="54" y="4"/>
                    </a:cubicBezTo>
                    <a:close/>
                    <a:moveTo>
                      <a:pt x="54" y="0"/>
                    </a:moveTo>
                    <a:cubicBezTo>
                      <a:pt x="53" y="0"/>
                      <a:pt x="53" y="0"/>
                      <a:pt x="53" y="0"/>
                    </a:cubicBezTo>
                    <a:cubicBezTo>
                      <a:pt x="4" y="2"/>
                      <a:pt x="4" y="2"/>
                      <a:pt x="4" y="2"/>
                    </a:cubicBezTo>
                    <a:cubicBezTo>
                      <a:pt x="2" y="2"/>
                      <a:pt x="0" y="4"/>
                      <a:pt x="0" y="6"/>
                    </a:cubicBezTo>
                    <a:cubicBezTo>
                      <a:pt x="1" y="8"/>
                      <a:pt x="2" y="10"/>
                      <a:pt x="4" y="10"/>
                    </a:cubicBezTo>
                    <a:cubicBezTo>
                      <a:pt x="5" y="10"/>
                      <a:pt x="5" y="10"/>
                      <a:pt x="5" y="10"/>
                    </a:cubicBezTo>
                    <a:cubicBezTo>
                      <a:pt x="9" y="9"/>
                      <a:pt x="12" y="9"/>
                      <a:pt x="15" y="9"/>
                    </a:cubicBezTo>
                    <a:cubicBezTo>
                      <a:pt x="40" y="9"/>
                      <a:pt x="50" y="21"/>
                      <a:pt x="57" y="37"/>
                    </a:cubicBezTo>
                    <a:cubicBezTo>
                      <a:pt x="83" y="58"/>
                      <a:pt x="83" y="58"/>
                      <a:pt x="83" y="58"/>
                    </a:cubicBezTo>
                    <a:cubicBezTo>
                      <a:pt x="84" y="57"/>
                      <a:pt x="86" y="56"/>
                      <a:pt x="87" y="56"/>
                    </a:cubicBezTo>
                    <a:cubicBezTo>
                      <a:pt x="88" y="56"/>
                      <a:pt x="88" y="56"/>
                      <a:pt x="88" y="56"/>
                    </a:cubicBezTo>
                    <a:cubicBezTo>
                      <a:pt x="94" y="56"/>
                      <a:pt x="98" y="60"/>
                      <a:pt x="99" y="65"/>
                    </a:cubicBezTo>
                    <a:cubicBezTo>
                      <a:pt x="99" y="66"/>
                      <a:pt x="99" y="66"/>
                      <a:pt x="99" y="66"/>
                    </a:cubicBezTo>
                    <a:cubicBezTo>
                      <a:pt x="93" y="73"/>
                      <a:pt x="93" y="73"/>
                      <a:pt x="93" y="73"/>
                    </a:cubicBezTo>
                    <a:cubicBezTo>
                      <a:pt x="115" y="91"/>
                      <a:pt x="115" y="91"/>
                      <a:pt x="115" y="91"/>
                    </a:cubicBezTo>
                    <a:cubicBezTo>
                      <a:pt x="143" y="56"/>
                      <a:pt x="143" y="56"/>
                      <a:pt x="143" y="56"/>
                    </a:cubicBezTo>
                    <a:cubicBezTo>
                      <a:pt x="121" y="38"/>
                      <a:pt x="121" y="38"/>
                      <a:pt x="121" y="38"/>
                    </a:cubicBezTo>
                    <a:cubicBezTo>
                      <a:pt x="116" y="45"/>
                      <a:pt x="116" y="45"/>
                      <a:pt x="116" y="45"/>
                    </a:cubicBezTo>
                    <a:cubicBezTo>
                      <a:pt x="116" y="45"/>
                      <a:pt x="115" y="45"/>
                      <a:pt x="115" y="45"/>
                    </a:cubicBezTo>
                    <a:cubicBezTo>
                      <a:pt x="114" y="45"/>
                      <a:pt x="114" y="45"/>
                      <a:pt x="114" y="45"/>
                    </a:cubicBezTo>
                    <a:cubicBezTo>
                      <a:pt x="109" y="45"/>
                      <a:pt x="104" y="41"/>
                      <a:pt x="104" y="36"/>
                    </a:cubicBezTo>
                    <a:cubicBezTo>
                      <a:pt x="103" y="34"/>
                      <a:pt x="104" y="33"/>
                      <a:pt x="104" y="31"/>
                    </a:cubicBezTo>
                    <a:cubicBezTo>
                      <a:pt x="75" y="7"/>
                      <a:pt x="75" y="7"/>
                      <a:pt x="75" y="7"/>
                    </a:cubicBezTo>
                    <a:cubicBezTo>
                      <a:pt x="69" y="3"/>
                      <a:pt x="60" y="0"/>
                      <a:pt x="54"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72" name="Freeform 31">
                <a:extLst>
                  <a:ext uri="{FF2B5EF4-FFF2-40B4-BE49-F238E27FC236}">
                    <a16:creationId xmlns:a16="http://schemas.microsoft.com/office/drawing/2014/main" id="{EF8C8DE9-FB21-4E17-B2C6-E447223D9041}"/>
                  </a:ext>
                </a:extLst>
              </p:cNvPr>
              <p:cNvSpPr>
                <a:spLocks noEditPoints="1"/>
              </p:cNvSpPr>
              <p:nvPr/>
            </p:nvSpPr>
            <p:spPr bwMode="auto">
              <a:xfrm>
                <a:off x="4854575" y="5502276"/>
                <a:ext cx="141288" cy="149225"/>
              </a:xfrm>
              <a:custGeom>
                <a:avLst/>
                <a:gdLst>
                  <a:gd name="T0" fmla="*/ 52 w 89"/>
                  <a:gd name="T1" fmla="*/ 11 h 94"/>
                  <a:gd name="T2" fmla="*/ 80 w 89"/>
                  <a:gd name="T3" fmla="*/ 32 h 94"/>
                  <a:gd name="T4" fmla="*/ 37 w 89"/>
                  <a:gd name="T5" fmla="*/ 83 h 94"/>
                  <a:gd name="T6" fmla="*/ 9 w 89"/>
                  <a:gd name="T7" fmla="*/ 62 h 94"/>
                  <a:gd name="T8" fmla="*/ 52 w 89"/>
                  <a:gd name="T9" fmla="*/ 11 h 94"/>
                  <a:gd name="T10" fmla="*/ 52 w 89"/>
                  <a:gd name="T11" fmla="*/ 11 h 94"/>
                  <a:gd name="T12" fmla="*/ 50 w 89"/>
                  <a:gd name="T13" fmla="*/ 0 h 94"/>
                  <a:gd name="T14" fmla="*/ 0 w 89"/>
                  <a:gd name="T15" fmla="*/ 62 h 94"/>
                  <a:gd name="T16" fmla="*/ 39 w 89"/>
                  <a:gd name="T17" fmla="*/ 94 h 94"/>
                  <a:gd name="T18" fmla="*/ 89 w 89"/>
                  <a:gd name="T19" fmla="*/ 32 h 94"/>
                  <a:gd name="T20" fmla="*/ 50 w 89"/>
                  <a:gd name="T21" fmla="*/ 0 h 94"/>
                  <a:gd name="T22" fmla="*/ 50 w 89"/>
                  <a:gd name="T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94">
                    <a:moveTo>
                      <a:pt x="52" y="11"/>
                    </a:moveTo>
                    <a:lnTo>
                      <a:pt x="80" y="32"/>
                    </a:lnTo>
                    <a:lnTo>
                      <a:pt x="37" y="83"/>
                    </a:lnTo>
                    <a:lnTo>
                      <a:pt x="9" y="62"/>
                    </a:lnTo>
                    <a:lnTo>
                      <a:pt x="52" y="11"/>
                    </a:lnTo>
                    <a:lnTo>
                      <a:pt x="52" y="11"/>
                    </a:lnTo>
                    <a:close/>
                    <a:moveTo>
                      <a:pt x="50" y="0"/>
                    </a:moveTo>
                    <a:lnTo>
                      <a:pt x="0" y="62"/>
                    </a:lnTo>
                    <a:lnTo>
                      <a:pt x="39" y="94"/>
                    </a:lnTo>
                    <a:lnTo>
                      <a:pt x="89" y="32"/>
                    </a:lnTo>
                    <a:lnTo>
                      <a:pt x="50" y="0"/>
                    </a:lnTo>
                    <a:lnTo>
                      <a:pt x="50" y="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grpSp>
      </p:grpSp>
      <p:grpSp>
        <p:nvGrpSpPr>
          <p:cNvPr id="173" name="Group 172">
            <a:extLst>
              <a:ext uri="{FF2B5EF4-FFF2-40B4-BE49-F238E27FC236}">
                <a16:creationId xmlns:a16="http://schemas.microsoft.com/office/drawing/2014/main" id="{29E2C2E8-2143-4A86-BA51-DE59EE240DD3}"/>
              </a:ext>
            </a:extLst>
          </p:cNvPr>
          <p:cNvGrpSpPr/>
          <p:nvPr/>
        </p:nvGrpSpPr>
        <p:grpSpPr>
          <a:xfrm>
            <a:off x="755900" y="6031171"/>
            <a:ext cx="559338" cy="558075"/>
            <a:chOff x="1795599" y="1568825"/>
            <a:chExt cx="1089940" cy="1087479"/>
          </a:xfrm>
        </p:grpSpPr>
        <p:sp>
          <p:nvSpPr>
            <p:cNvPr id="174" name="Freeform: Shape 173">
              <a:extLst>
                <a:ext uri="{FF2B5EF4-FFF2-40B4-BE49-F238E27FC236}">
                  <a16:creationId xmlns:a16="http://schemas.microsoft.com/office/drawing/2014/main" id="{224DCA1B-0419-4D30-B97D-BD6BC56ACA6A}"/>
                </a:ext>
              </a:extLst>
            </p:cNvPr>
            <p:cNvSpPr>
              <a:spLocks/>
            </p:cNvSpPr>
            <p:nvPr/>
          </p:nvSpPr>
          <p:spPr bwMode="auto">
            <a:xfrm>
              <a:off x="1795599" y="1568825"/>
              <a:ext cx="1089940" cy="1087479"/>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grpSp>
          <p:nvGrpSpPr>
            <p:cNvPr id="175" name="Group 174">
              <a:extLst>
                <a:ext uri="{FF2B5EF4-FFF2-40B4-BE49-F238E27FC236}">
                  <a16:creationId xmlns:a16="http://schemas.microsoft.com/office/drawing/2014/main" id="{D61CE791-A9C1-473A-8EEC-DB06FF519D86}"/>
                </a:ext>
              </a:extLst>
            </p:cNvPr>
            <p:cNvGrpSpPr/>
            <p:nvPr/>
          </p:nvGrpSpPr>
          <p:grpSpPr>
            <a:xfrm>
              <a:off x="2085388" y="1847454"/>
              <a:ext cx="510362" cy="503803"/>
              <a:chOff x="4378325" y="5392738"/>
              <a:chExt cx="617538" cy="609601"/>
            </a:xfrm>
            <a:solidFill>
              <a:schemeClr val="bg1"/>
            </a:solidFill>
          </p:grpSpPr>
          <p:sp>
            <p:nvSpPr>
              <p:cNvPr id="176" name="Freeform 26">
                <a:extLst>
                  <a:ext uri="{FF2B5EF4-FFF2-40B4-BE49-F238E27FC236}">
                    <a16:creationId xmlns:a16="http://schemas.microsoft.com/office/drawing/2014/main" id="{35C46BB4-CF80-4BEC-9F7E-BDA6059BB984}"/>
                  </a:ext>
                </a:extLst>
              </p:cNvPr>
              <p:cNvSpPr>
                <a:spLocks/>
              </p:cNvSpPr>
              <p:nvPr/>
            </p:nvSpPr>
            <p:spPr bwMode="auto">
              <a:xfrm>
                <a:off x="4378325" y="5392738"/>
                <a:ext cx="274638" cy="277813"/>
              </a:xfrm>
              <a:custGeom>
                <a:avLst/>
                <a:gdLst>
                  <a:gd name="T0" fmla="*/ 21 w 98"/>
                  <a:gd name="T1" fmla="*/ 69 h 99"/>
                  <a:gd name="T2" fmla="*/ 27 w 98"/>
                  <a:gd name="T3" fmla="*/ 71 h 99"/>
                  <a:gd name="T4" fmla="*/ 28 w 98"/>
                  <a:gd name="T5" fmla="*/ 71 h 99"/>
                  <a:gd name="T6" fmla="*/ 47 w 98"/>
                  <a:gd name="T7" fmla="*/ 67 h 99"/>
                  <a:gd name="T8" fmla="*/ 79 w 98"/>
                  <a:gd name="T9" fmla="*/ 99 h 99"/>
                  <a:gd name="T10" fmla="*/ 82 w 98"/>
                  <a:gd name="T11" fmla="*/ 96 h 99"/>
                  <a:gd name="T12" fmla="*/ 80 w 98"/>
                  <a:gd name="T13" fmla="*/ 94 h 99"/>
                  <a:gd name="T14" fmla="*/ 78 w 98"/>
                  <a:gd name="T15" fmla="*/ 92 h 99"/>
                  <a:gd name="T16" fmla="*/ 50 w 98"/>
                  <a:gd name="T17" fmla="*/ 65 h 99"/>
                  <a:gd name="T18" fmla="*/ 49 w 98"/>
                  <a:gd name="T19" fmla="*/ 63 h 99"/>
                  <a:gd name="T20" fmla="*/ 47 w 98"/>
                  <a:gd name="T21" fmla="*/ 63 h 99"/>
                  <a:gd name="T22" fmla="*/ 27 w 98"/>
                  <a:gd name="T23" fmla="*/ 67 h 99"/>
                  <a:gd name="T24" fmla="*/ 27 w 98"/>
                  <a:gd name="T25" fmla="*/ 67 h 99"/>
                  <a:gd name="T26" fmla="*/ 24 w 98"/>
                  <a:gd name="T27" fmla="*/ 66 h 99"/>
                  <a:gd name="T28" fmla="*/ 6 w 98"/>
                  <a:gd name="T29" fmla="*/ 48 h 99"/>
                  <a:gd name="T30" fmla="*/ 4 w 98"/>
                  <a:gd name="T31" fmla="*/ 44 h 99"/>
                  <a:gd name="T32" fmla="*/ 4 w 98"/>
                  <a:gd name="T33" fmla="*/ 34 h 99"/>
                  <a:gd name="T34" fmla="*/ 17 w 98"/>
                  <a:gd name="T35" fmla="*/ 47 h 99"/>
                  <a:gd name="T36" fmla="*/ 19 w 98"/>
                  <a:gd name="T37" fmla="*/ 48 h 99"/>
                  <a:gd name="T38" fmla="*/ 21 w 98"/>
                  <a:gd name="T39" fmla="*/ 48 h 99"/>
                  <a:gd name="T40" fmla="*/ 41 w 98"/>
                  <a:gd name="T41" fmla="*/ 44 h 99"/>
                  <a:gd name="T42" fmla="*/ 43 w 98"/>
                  <a:gd name="T43" fmla="*/ 43 h 99"/>
                  <a:gd name="T44" fmla="*/ 44 w 98"/>
                  <a:gd name="T45" fmla="*/ 41 h 99"/>
                  <a:gd name="T46" fmla="*/ 48 w 98"/>
                  <a:gd name="T47" fmla="*/ 21 h 99"/>
                  <a:gd name="T48" fmla="*/ 48 w 98"/>
                  <a:gd name="T49" fmla="*/ 19 h 99"/>
                  <a:gd name="T50" fmla="*/ 47 w 98"/>
                  <a:gd name="T51" fmla="*/ 17 h 99"/>
                  <a:gd name="T52" fmla="*/ 34 w 98"/>
                  <a:gd name="T53" fmla="*/ 4 h 99"/>
                  <a:gd name="T54" fmla="*/ 44 w 98"/>
                  <a:gd name="T55" fmla="*/ 4 h 99"/>
                  <a:gd name="T56" fmla="*/ 48 w 98"/>
                  <a:gd name="T57" fmla="*/ 6 h 99"/>
                  <a:gd name="T58" fmla="*/ 66 w 98"/>
                  <a:gd name="T59" fmla="*/ 24 h 99"/>
                  <a:gd name="T60" fmla="*/ 67 w 98"/>
                  <a:gd name="T61" fmla="*/ 27 h 99"/>
                  <a:gd name="T62" fmla="*/ 63 w 98"/>
                  <a:gd name="T63" fmla="*/ 47 h 99"/>
                  <a:gd name="T64" fmla="*/ 63 w 98"/>
                  <a:gd name="T65" fmla="*/ 49 h 99"/>
                  <a:gd name="T66" fmla="*/ 65 w 98"/>
                  <a:gd name="T67" fmla="*/ 50 h 99"/>
                  <a:gd name="T68" fmla="*/ 95 w 98"/>
                  <a:gd name="T69" fmla="*/ 81 h 99"/>
                  <a:gd name="T70" fmla="*/ 98 w 98"/>
                  <a:gd name="T71" fmla="*/ 78 h 99"/>
                  <a:gd name="T72" fmla="*/ 67 w 98"/>
                  <a:gd name="T73" fmla="*/ 47 h 99"/>
                  <a:gd name="T74" fmla="*/ 71 w 98"/>
                  <a:gd name="T75" fmla="*/ 28 h 99"/>
                  <a:gd name="T76" fmla="*/ 69 w 98"/>
                  <a:gd name="T77" fmla="*/ 21 h 99"/>
                  <a:gd name="T78" fmla="*/ 51 w 98"/>
                  <a:gd name="T79" fmla="*/ 3 h 99"/>
                  <a:gd name="T80" fmla="*/ 44 w 98"/>
                  <a:gd name="T81" fmla="*/ 0 h 99"/>
                  <a:gd name="T82" fmla="*/ 24 w 98"/>
                  <a:gd name="T83" fmla="*/ 0 h 99"/>
                  <a:gd name="T84" fmla="*/ 44 w 98"/>
                  <a:gd name="T85" fmla="*/ 20 h 99"/>
                  <a:gd name="T86" fmla="*/ 40 w 98"/>
                  <a:gd name="T87" fmla="*/ 40 h 99"/>
                  <a:gd name="T88" fmla="*/ 20 w 98"/>
                  <a:gd name="T89" fmla="*/ 44 h 99"/>
                  <a:gd name="T90" fmla="*/ 0 w 98"/>
                  <a:gd name="T91" fmla="*/ 24 h 99"/>
                  <a:gd name="T92" fmla="*/ 0 w 98"/>
                  <a:gd name="T93" fmla="*/ 44 h 99"/>
                  <a:gd name="T94" fmla="*/ 3 w 98"/>
                  <a:gd name="T95" fmla="*/ 51 h 99"/>
                  <a:gd name="T96" fmla="*/ 21 w 98"/>
                  <a:gd name="T97"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99">
                    <a:moveTo>
                      <a:pt x="21" y="69"/>
                    </a:moveTo>
                    <a:cubicBezTo>
                      <a:pt x="22" y="70"/>
                      <a:pt x="25" y="71"/>
                      <a:pt x="27" y="71"/>
                    </a:cubicBezTo>
                    <a:cubicBezTo>
                      <a:pt x="27" y="71"/>
                      <a:pt x="28" y="71"/>
                      <a:pt x="28" y="71"/>
                    </a:cubicBezTo>
                    <a:cubicBezTo>
                      <a:pt x="47" y="67"/>
                      <a:pt x="47" y="67"/>
                      <a:pt x="47" y="67"/>
                    </a:cubicBezTo>
                    <a:cubicBezTo>
                      <a:pt x="79" y="99"/>
                      <a:pt x="79" y="99"/>
                      <a:pt x="79" y="99"/>
                    </a:cubicBezTo>
                    <a:cubicBezTo>
                      <a:pt x="82" y="96"/>
                      <a:pt x="82" y="96"/>
                      <a:pt x="82" y="96"/>
                    </a:cubicBezTo>
                    <a:cubicBezTo>
                      <a:pt x="80" y="94"/>
                      <a:pt x="80" y="94"/>
                      <a:pt x="80" y="94"/>
                    </a:cubicBezTo>
                    <a:cubicBezTo>
                      <a:pt x="78" y="92"/>
                      <a:pt x="78" y="92"/>
                      <a:pt x="78" y="92"/>
                    </a:cubicBezTo>
                    <a:cubicBezTo>
                      <a:pt x="50" y="65"/>
                      <a:pt x="50" y="65"/>
                      <a:pt x="50" y="65"/>
                    </a:cubicBezTo>
                    <a:cubicBezTo>
                      <a:pt x="49" y="63"/>
                      <a:pt x="49" y="63"/>
                      <a:pt x="49" y="63"/>
                    </a:cubicBezTo>
                    <a:cubicBezTo>
                      <a:pt x="47" y="63"/>
                      <a:pt x="47" y="63"/>
                      <a:pt x="47" y="63"/>
                    </a:cubicBezTo>
                    <a:cubicBezTo>
                      <a:pt x="27" y="67"/>
                      <a:pt x="27" y="67"/>
                      <a:pt x="27" y="67"/>
                    </a:cubicBezTo>
                    <a:cubicBezTo>
                      <a:pt x="27" y="67"/>
                      <a:pt x="27" y="67"/>
                      <a:pt x="27" y="67"/>
                    </a:cubicBezTo>
                    <a:cubicBezTo>
                      <a:pt x="26" y="67"/>
                      <a:pt x="24" y="67"/>
                      <a:pt x="24" y="66"/>
                    </a:cubicBezTo>
                    <a:cubicBezTo>
                      <a:pt x="6" y="48"/>
                      <a:pt x="6" y="48"/>
                      <a:pt x="6" y="48"/>
                    </a:cubicBezTo>
                    <a:cubicBezTo>
                      <a:pt x="5" y="47"/>
                      <a:pt x="4" y="45"/>
                      <a:pt x="4" y="44"/>
                    </a:cubicBezTo>
                    <a:cubicBezTo>
                      <a:pt x="4" y="34"/>
                      <a:pt x="4" y="34"/>
                      <a:pt x="4" y="34"/>
                    </a:cubicBezTo>
                    <a:cubicBezTo>
                      <a:pt x="17" y="47"/>
                      <a:pt x="17" y="47"/>
                      <a:pt x="17" y="47"/>
                    </a:cubicBezTo>
                    <a:cubicBezTo>
                      <a:pt x="19" y="48"/>
                      <a:pt x="19" y="48"/>
                      <a:pt x="19" y="48"/>
                    </a:cubicBezTo>
                    <a:cubicBezTo>
                      <a:pt x="21" y="48"/>
                      <a:pt x="21" y="48"/>
                      <a:pt x="21" y="48"/>
                    </a:cubicBezTo>
                    <a:cubicBezTo>
                      <a:pt x="41" y="44"/>
                      <a:pt x="41" y="44"/>
                      <a:pt x="41" y="44"/>
                    </a:cubicBezTo>
                    <a:cubicBezTo>
                      <a:pt x="43" y="43"/>
                      <a:pt x="43" y="43"/>
                      <a:pt x="43" y="43"/>
                    </a:cubicBezTo>
                    <a:cubicBezTo>
                      <a:pt x="44" y="41"/>
                      <a:pt x="44" y="41"/>
                      <a:pt x="44" y="41"/>
                    </a:cubicBezTo>
                    <a:cubicBezTo>
                      <a:pt x="48" y="21"/>
                      <a:pt x="48" y="21"/>
                      <a:pt x="48" y="21"/>
                    </a:cubicBezTo>
                    <a:cubicBezTo>
                      <a:pt x="48" y="19"/>
                      <a:pt x="48" y="19"/>
                      <a:pt x="48" y="19"/>
                    </a:cubicBezTo>
                    <a:cubicBezTo>
                      <a:pt x="47" y="17"/>
                      <a:pt x="47" y="17"/>
                      <a:pt x="47" y="17"/>
                    </a:cubicBezTo>
                    <a:cubicBezTo>
                      <a:pt x="34" y="4"/>
                      <a:pt x="34" y="4"/>
                      <a:pt x="34" y="4"/>
                    </a:cubicBezTo>
                    <a:cubicBezTo>
                      <a:pt x="44" y="4"/>
                      <a:pt x="44" y="4"/>
                      <a:pt x="44" y="4"/>
                    </a:cubicBezTo>
                    <a:cubicBezTo>
                      <a:pt x="45" y="4"/>
                      <a:pt x="47" y="5"/>
                      <a:pt x="48" y="6"/>
                    </a:cubicBezTo>
                    <a:cubicBezTo>
                      <a:pt x="66" y="24"/>
                      <a:pt x="66" y="24"/>
                      <a:pt x="66" y="24"/>
                    </a:cubicBezTo>
                    <a:cubicBezTo>
                      <a:pt x="67" y="25"/>
                      <a:pt x="67" y="26"/>
                      <a:pt x="67" y="27"/>
                    </a:cubicBezTo>
                    <a:cubicBezTo>
                      <a:pt x="63" y="47"/>
                      <a:pt x="63" y="47"/>
                      <a:pt x="63" y="47"/>
                    </a:cubicBezTo>
                    <a:cubicBezTo>
                      <a:pt x="63" y="49"/>
                      <a:pt x="63" y="49"/>
                      <a:pt x="63" y="49"/>
                    </a:cubicBezTo>
                    <a:cubicBezTo>
                      <a:pt x="65" y="50"/>
                      <a:pt x="65" y="50"/>
                      <a:pt x="65" y="50"/>
                    </a:cubicBezTo>
                    <a:cubicBezTo>
                      <a:pt x="95" y="81"/>
                      <a:pt x="95" y="81"/>
                      <a:pt x="95" y="81"/>
                    </a:cubicBezTo>
                    <a:cubicBezTo>
                      <a:pt x="98" y="78"/>
                      <a:pt x="98" y="78"/>
                      <a:pt x="98" y="78"/>
                    </a:cubicBezTo>
                    <a:cubicBezTo>
                      <a:pt x="67" y="47"/>
                      <a:pt x="67" y="47"/>
                      <a:pt x="67" y="47"/>
                    </a:cubicBezTo>
                    <a:cubicBezTo>
                      <a:pt x="71" y="28"/>
                      <a:pt x="71" y="28"/>
                      <a:pt x="71" y="28"/>
                    </a:cubicBezTo>
                    <a:cubicBezTo>
                      <a:pt x="72" y="26"/>
                      <a:pt x="71" y="23"/>
                      <a:pt x="69" y="21"/>
                    </a:cubicBezTo>
                    <a:cubicBezTo>
                      <a:pt x="51" y="3"/>
                      <a:pt x="51" y="3"/>
                      <a:pt x="51" y="3"/>
                    </a:cubicBezTo>
                    <a:cubicBezTo>
                      <a:pt x="49" y="1"/>
                      <a:pt x="46" y="0"/>
                      <a:pt x="44" y="0"/>
                    </a:cubicBezTo>
                    <a:cubicBezTo>
                      <a:pt x="24" y="0"/>
                      <a:pt x="24" y="0"/>
                      <a:pt x="24" y="0"/>
                    </a:cubicBezTo>
                    <a:cubicBezTo>
                      <a:pt x="44" y="20"/>
                      <a:pt x="44" y="20"/>
                      <a:pt x="44" y="20"/>
                    </a:cubicBezTo>
                    <a:cubicBezTo>
                      <a:pt x="40" y="40"/>
                      <a:pt x="40" y="40"/>
                      <a:pt x="40" y="40"/>
                    </a:cubicBezTo>
                    <a:cubicBezTo>
                      <a:pt x="20" y="44"/>
                      <a:pt x="20" y="44"/>
                      <a:pt x="20" y="44"/>
                    </a:cubicBezTo>
                    <a:cubicBezTo>
                      <a:pt x="0" y="24"/>
                      <a:pt x="0" y="24"/>
                      <a:pt x="0" y="24"/>
                    </a:cubicBezTo>
                    <a:cubicBezTo>
                      <a:pt x="0" y="44"/>
                      <a:pt x="0" y="44"/>
                      <a:pt x="0" y="44"/>
                    </a:cubicBezTo>
                    <a:cubicBezTo>
                      <a:pt x="0" y="46"/>
                      <a:pt x="1" y="49"/>
                      <a:pt x="3" y="51"/>
                    </a:cubicBezTo>
                    <a:lnTo>
                      <a:pt x="21" y="69"/>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77" name="Freeform 27">
                <a:extLst>
                  <a:ext uri="{FF2B5EF4-FFF2-40B4-BE49-F238E27FC236}">
                    <a16:creationId xmlns:a16="http://schemas.microsoft.com/office/drawing/2014/main" id="{4B1325EF-4F5F-49B9-B19E-3DC2D43DCED0}"/>
                  </a:ext>
                </a:extLst>
              </p:cNvPr>
              <p:cNvSpPr>
                <a:spLocks/>
              </p:cNvSpPr>
              <p:nvPr/>
            </p:nvSpPr>
            <p:spPr bwMode="auto">
              <a:xfrm>
                <a:off x="4678363" y="5688013"/>
                <a:ext cx="306388" cy="311150"/>
              </a:xfrm>
              <a:custGeom>
                <a:avLst/>
                <a:gdLst>
                  <a:gd name="T0" fmla="*/ 106 w 109"/>
                  <a:gd name="T1" fmla="*/ 60 h 111"/>
                  <a:gd name="T2" fmla="*/ 88 w 109"/>
                  <a:gd name="T3" fmla="*/ 42 h 111"/>
                  <a:gd name="T4" fmla="*/ 82 w 109"/>
                  <a:gd name="T5" fmla="*/ 40 h 111"/>
                  <a:gd name="T6" fmla="*/ 81 w 109"/>
                  <a:gd name="T7" fmla="*/ 40 h 111"/>
                  <a:gd name="T8" fmla="*/ 62 w 109"/>
                  <a:gd name="T9" fmla="*/ 44 h 111"/>
                  <a:gd name="T10" fmla="*/ 18 w 109"/>
                  <a:gd name="T11" fmla="*/ 0 h 111"/>
                  <a:gd name="T12" fmla="*/ 15 w 109"/>
                  <a:gd name="T13" fmla="*/ 3 h 111"/>
                  <a:gd name="T14" fmla="*/ 59 w 109"/>
                  <a:gd name="T15" fmla="*/ 46 h 111"/>
                  <a:gd name="T16" fmla="*/ 60 w 109"/>
                  <a:gd name="T17" fmla="*/ 48 h 111"/>
                  <a:gd name="T18" fmla="*/ 62 w 109"/>
                  <a:gd name="T19" fmla="*/ 48 h 111"/>
                  <a:gd name="T20" fmla="*/ 82 w 109"/>
                  <a:gd name="T21" fmla="*/ 44 h 111"/>
                  <a:gd name="T22" fmla="*/ 82 w 109"/>
                  <a:gd name="T23" fmla="*/ 44 h 111"/>
                  <a:gd name="T24" fmla="*/ 85 w 109"/>
                  <a:gd name="T25" fmla="*/ 45 h 111"/>
                  <a:gd name="T26" fmla="*/ 103 w 109"/>
                  <a:gd name="T27" fmla="*/ 63 h 111"/>
                  <a:gd name="T28" fmla="*/ 105 w 109"/>
                  <a:gd name="T29" fmla="*/ 67 h 111"/>
                  <a:gd name="T30" fmla="*/ 105 w 109"/>
                  <a:gd name="T31" fmla="*/ 77 h 111"/>
                  <a:gd name="T32" fmla="*/ 92 w 109"/>
                  <a:gd name="T33" fmla="*/ 64 h 111"/>
                  <a:gd name="T34" fmla="*/ 90 w 109"/>
                  <a:gd name="T35" fmla="*/ 63 h 111"/>
                  <a:gd name="T36" fmla="*/ 88 w 109"/>
                  <a:gd name="T37" fmla="*/ 63 h 111"/>
                  <a:gd name="T38" fmla="*/ 68 w 109"/>
                  <a:gd name="T39" fmla="*/ 67 h 111"/>
                  <a:gd name="T40" fmla="*/ 66 w 109"/>
                  <a:gd name="T41" fmla="*/ 68 h 111"/>
                  <a:gd name="T42" fmla="*/ 65 w 109"/>
                  <a:gd name="T43" fmla="*/ 70 h 111"/>
                  <a:gd name="T44" fmla="*/ 61 w 109"/>
                  <a:gd name="T45" fmla="*/ 90 h 111"/>
                  <a:gd name="T46" fmla="*/ 61 w 109"/>
                  <a:gd name="T47" fmla="*/ 92 h 111"/>
                  <a:gd name="T48" fmla="*/ 62 w 109"/>
                  <a:gd name="T49" fmla="*/ 94 h 111"/>
                  <a:gd name="T50" fmla="*/ 75 w 109"/>
                  <a:gd name="T51" fmla="*/ 107 h 111"/>
                  <a:gd name="T52" fmla="*/ 65 w 109"/>
                  <a:gd name="T53" fmla="*/ 107 h 111"/>
                  <a:gd name="T54" fmla="*/ 61 w 109"/>
                  <a:gd name="T55" fmla="*/ 105 h 111"/>
                  <a:gd name="T56" fmla="*/ 43 w 109"/>
                  <a:gd name="T57" fmla="*/ 87 h 111"/>
                  <a:gd name="T58" fmla="*/ 42 w 109"/>
                  <a:gd name="T59" fmla="*/ 84 h 111"/>
                  <a:gd name="T60" fmla="*/ 46 w 109"/>
                  <a:gd name="T61" fmla="*/ 64 h 111"/>
                  <a:gd name="T62" fmla="*/ 46 w 109"/>
                  <a:gd name="T63" fmla="*/ 62 h 111"/>
                  <a:gd name="T64" fmla="*/ 44 w 109"/>
                  <a:gd name="T65" fmla="*/ 61 h 111"/>
                  <a:gd name="T66" fmla="*/ 3 w 109"/>
                  <a:gd name="T67" fmla="*/ 19 h 111"/>
                  <a:gd name="T68" fmla="*/ 0 w 109"/>
                  <a:gd name="T69" fmla="*/ 22 h 111"/>
                  <a:gd name="T70" fmla="*/ 42 w 109"/>
                  <a:gd name="T71" fmla="*/ 64 h 111"/>
                  <a:gd name="T72" fmla="*/ 38 w 109"/>
                  <a:gd name="T73" fmla="*/ 83 h 111"/>
                  <a:gd name="T74" fmla="*/ 40 w 109"/>
                  <a:gd name="T75" fmla="*/ 90 h 111"/>
                  <a:gd name="T76" fmla="*/ 58 w 109"/>
                  <a:gd name="T77" fmla="*/ 108 h 111"/>
                  <a:gd name="T78" fmla="*/ 65 w 109"/>
                  <a:gd name="T79" fmla="*/ 111 h 111"/>
                  <a:gd name="T80" fmla="*/ 85 w 109"/>
                  <a:gd name="T81" fmla="*/ 111 h 111"/>
                  <a:gd name="T82" fmla="*/ 65 w 109"/>
                  <a:gd name="T83" fmla="*/ 91 h 111"/>
                  <a:gd name="T84" fmla="*/ 69 w 109"/>
                  <a:gd name="T85" fmla="*/ 71 h 111"/>
                  <a:gd name="T86" fmla="*/ 89 w 109"/>
                  <a:gd name="T87" fmla="*/ 67 h 111"/>
                  <a:gd name="T88" fmla="*/ 109 w 109"/>
                  <a:gd name="T89" fmla="*/ 87 h 111"/>
                  <a:gd name="T90" fmla="*/ 109 w 109"/>
                  <a:gd name="T91" fmla="*/ 67 h 111"/>
                  <a:gd name="T92" fmla="*/ 106 w 109"/>
                  <a:gd name="T93" fmla="*/ 6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11">
                    <a:moveTo>
                      <a:pt x="106" y="60"/>
                    </a:moveTo>
                    <a:cubicBezTo>
                      <a:pt x="88" y="42"/>
                      <a:pt x="88" y="42"/>
                      <a:pt x="88" y="42"/>
                    </a:cubicBezTo>
                    <a:cubicBezTo>
                      <a:pt x="87" y="41"/>
                      <a:pt x="84" y="40"/>
                      <a:pt x="82" y="40"/>
                    </a:cubicBezTo>
                    <a:cubicBezTo>
                      <a:pt x="82" y="40"/>
                      <a:pt x="81" y="40"/>
                      <a:pt x="81" y="40"/>
                    </a:cubicBezTo>
                    <a:cubicBezTo>
                      <a:pt x="62" y="44"/>
                      <a:pt x="62" y="44"/>
                      <a:pt x="62" y="44"/>
                    </a:cubicBezTo>
                    <a:cubicBezTo>
                      <a:pt x="18" y="0"/>
                      <a:pt x="18" y="0"/>
                      <a:pt x="18" y="0"/>
                    </a:cubicBezTo>
                    <a:cubicBezTo>
                      <a:pt x="15" y="3"/>
                      <a:pt x="15" y="3"/>
                      <a:pt x="15" y="3"/>
                    </a:cubicBezTo>
                    <a:cubicBezTo>
                      <a:pt x="59" y="46"/>
                      <a:pt x="59" y="46"/>
                      <a:pt x="59" y="46"/>
                    </a:cubicBezTo>
                    <a:cubicBezTo>
                      <a:pt x="60" y="48"/>
                      <a:pt x="60" y="48"/>
                      <a:pt x="60" y="48"/>
                    </a:cubicBezTo>
                    <a:cubicBezTo>
                      <a:pt x="62" y="48"/>
                      <a:pt x="62" y="48"/>
                      <a:pt x="62" y="48"/>
                    </a:cubicBezTo>
                    <a:cubicBezTo>
                      <a:pt x="82" y="44"/>
                      <a:pt x="82" y="44"/>
                      <a:pt x="82" y="44"/>
                    </a:cubicBezTo>
                    <a:cubicBezTo>
                      <a:pt x="82" y="44"/>
                      <a:pt x="82" y="44"/>
                      <a:pt x="82" y="44"/>
                    </a:cubicBezTo>
                    <a:cubicBezTo>
                      <a:pt x="83" y="44"/>
                      <a:pt x="85" y="44"/>
                      <a:pt x="85" y="45"/>
                    </a:cubicBezTo>
                    <a:cubicBezTo>
                      <a:pt x="103" y="63"/>
                      <a:pt x="103" y="63"/>
                      <a:pt x="103" y="63"/>
                    </a:cubicBezTo>
                    <a:cubicBezTo>
                      <a:pt x="104" y="64"/>
                      <a:pt x="105" y="66"/>
                      <a:pt x="105" y="67"/>
                    </a:cubicBezTo>
                    <a:cubicBezTo>
                      <a:pt x="105" y="77"/>
                      <a:pt x="105" y="77"/>
                      <a:pt x="105" y="77"/>
                    </a:cubicBezTo>
                    <a:cubicBezTo>
                      <a:pt x="92" y="64"/>
                      <a:pt x="92" y="64"/>
                      <a:pt x="92" y="64"/>
                    </a:cubicBezTo>
                    <a:cubicBezTo>
                      <a:pt x="90" y="63"/>
                      <a:pt x="90" y="63"/>
                      <a:pt x="90" y="63"/>
                    </a:cubicBezTo>
                    <a:cubicBezTo>
                      <a:pt x="88" y="63"/>
                      <a:pt x="88" y="63"/>
                      <a:pt x="88" y="63"/>
                    </a:cubicBezTo>
                    <a:cubicBezTo>
                      <a:pt x="68" y="67"/>
                      <a:pt x="68" y="67"/>
                      <a:pt x="68" y="67"/>
                    </a:cubicBezTo>
                    <a:cubicBezTo>
                      <a:pt x="66" y="68"/>
                      <a:pt x="66" y="68"/>
                      <a:pt x="66" y="68"/>
                    </a:cubicBezTo>
                    <a:cubicBezTo>
                      <a:pt x="65" y="70"/>
                      <a:pt x="65" y="70"/>
                      <a:pt x="65" y="70"/>
                    </a:cubicBezTo>
                    <a:cubicBezTo>
                      <a:pt x="61" y="90"/>
                      <a:pt x="61" y="90"/>
                      <a:pt x="61" y="90"/>
                    </a:cubicBezTo>
                    <a:cubicBezTo>
                      <a:pt x="61" y="92"/>
                      <a:pt x="61" y="92"/>
                      <a:pt x="61" y="92"/>
                    </a:cubicBezTo>
                    <a:cubicBezTo>
                      <a:pt x="62" y="94"/>
                      <a:pt x="62" y="94"/>
                      <a:pt x="62" y="94"/>
                    </a:cubicBezTo>
                    <a:cubicBezTo>
                      <a:pt x="75" y="107"/>
                      <a:pt x="75" y="107"/>
                      <a:pt x="75" y="107"/>
                    </a:cubicBezTo>
                    <a:cubicBezTo>
                      <a:pt x="65" y="107"/>
                      <a:pt x="65" y="107"/>
                      <a:pt x="65" y="107"/>
                    </a:cubicBezTo>
                    <a:cubicBezTo>
                      <a:pt x="64" y="107"/>
                      <a:pt x="62" y="106"/>
                      <a:pt x="61" y="105"/>
                    </a:cubicBezTo>
                    <a:cubicBezTo>
                      <a:pt x="43" y="87"/>
                      <a:pt x="43" y="87"/>
                      <a:pt x="43" y="87"/>
                    </a:cubicBezTo>
                    <a:cubicBezTo>
                      <a:pt x="42" y="86"/>
                      <a:pt x="42" y="85"/>
                      <a:pt x="42" y="84"/>
                    </a:cubicBezTo>
                    <a:cubicBezTo>
                      <a:pt x="46" y="64"/>
                      <a:pt x="46" y="64"/>
                      <a:pt x="46" y="64"/>
                    </a:cubicBezTo>
                    <a:cubicBezTo>
                      <a:pt x="46" y="62"/>
                      <a:pt x="46" y="62"/>
                      <a:pt x="46" y="62"/>
                    </a:cubicBezTo>
                    <a:cubicBezTo>
                      <a:pt x="44" y="61"/>
                      <a:pt x="44" y="61"/>
                      <a:pt x="44" y="61"/>
                    </a:cubicBezTo>
                    <a:cubicBezTo>
                      <a:pt x="3" y="19"/>
                      <a:pt x="3" y="19"/>
                      <a:pt x="3" y="19"/>
                    </a:cubicBezTo>
                    <a:cubicBezTo>
                      <a:pt x="0" y="22"/>
                      <a:pt x="0" y="22"/>
                      <a:pt x="0" y="22"/>
                    </a:cubicBezTo>
                    <a:cubicBezTo>
                      <a:pt x="42" y="64"/>
                      <a:pt x="42" y="64"/>
                      <a:pt x="42" y="64"/>
                    </a:cubicBezTo>
                    <a:cubicBezTo>
                      <a:pt x="38" y="83"/>
                      <a:pt x="38" y="83"/>
                      <a:pt x="38" y="83"/>
                    </a:cubicBezTo>
                    <a:cubicBezTo>
                      <a:pt x="37" y="85"/>
                      <a:pt x="38" y="88"/>
                      <a:pt x="40" y="90"/>
                    </a:cubicBezTo>
                    <a:cubicBezTo>
                      <a:pt x="58" y="108"/>
                      <a:pt x="58" y="108"/>
                      <a:pt x="58" y="108"/>
                    </a:cubicBezTo>
                    <a:cubicBezTo>
                      <a:pt x="60" y="110"/>
                      <a:pt x="63" y="111"/>
                      <a:pt x="65" y="111"/>
                    </a:cubicBezTo>
                    <a:cubicBezTo>
                      <a:pt x="85" y="111"/>
                      <a:pt x="85" y="111"/>
                      <a:pt x="85" y="111"/>
                    </a:cubicBezTo>
                    <a:cubicBezTo>
                      <a:pt x="65" y="91"/>
                      <a:pt x="65" y="91"/>
                      <a:pt x="65" y="91"/>
                    </a:cubicBezTo>
                    <a:cubicBezTo>
                      <a:pt x="69" y="71"/>
                      <a:pt x="69" y="71"/>
                      <a:pt x="69" y="71"/>
                    </a:cubicBezTo>
                    <a:cubicBezTo>
                      <a:pt x="89" y="67"/>
                      <a:pt x="89" y="67"/>
                      <a:pt x="89" y="67"/>
                    </a:cubicBezTo>
                    <a:cubicBezTo>
                      <a:pt x="109" y="87"/>
                      <a:pt x="109" y="87"/>
                      <a:pt x="109" y="87"/>
                    </a:cubicBezTo>
                    <a:cubicBezTo>
                      <a:pt x="109" y="67"/>
                      <a:pt x="109" y="67"/>
                      <a:pt x="109" y="67"/>
                    </a:cubicBezTo>
                    <a:cubicBezTo>
                      <a:pt x="109" y="65"/>
                      <a:pt x="108" y="62"/>
                      <a:pt x="106" y="6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78" name="Freeform 28">
                <a:extLst>
                  <a:ext uri="{FF2B5EF4-FFF2-40B4-BE49-F238E27FC236}">
                    <a16:creationId xmlns:a16="http://schemas.microsoft.com/office/drawing/2014/main" id="{115CFA64-1B88-454A-A1AB-08CB2DB1896E}"/>
                  </a:ext>
                </a:extLst>
              </p:cNvPr>
              <p:cNvSpPr>
                <a:spLocks/>
              </p:cNvSpPr>
              <p:nvPr/>
            </p:nvSpPr>
            <p:spPr bwMode="auto">
              <a:xfrm>
                <a:off x="4814888" y="5421313"/>
                <a:ext cx="73025" cy="61913"/>
              </a:xfrm>
              <a:custGeom>
                <a:avLst/>
                <a:gdLst>
                  <a:gd name="T0" fmla="*/ 3 w 26"/>
                  <a:gd name="T1" fmla="*/ 7 h 22"/>
                  <a:gd name="T2" fmla="*/ 5 w 26"/>
                  <a:gd name="T3" fmla="*/ 5 h 22"/>
                  <a:gd name="T4" fmla="*/ 8 w 26"/>
                  <a:gd name="T5" fmla="*/ 4 h 22"/>
                  <a:gd name="T6" fmla="*/ 10 w 26"/>
                  <a:gd name="T7" fmla="*/ 5 h 22"/>
                  <a:gd name="T8" fmla="*/ 20 w 26"/>
                  <a:gd name="T9" fmla="*/ 12 h 22"/>
                  <a:gd name="T10" fmla="*/ 21 w 26"/>
                  <a:gd name="T11" fmla="*/ 18 h 22"/>
                  <a:gd name="T12" fmla="*/ 19 w 26"/>
                  <a:gd name="T13" fmla="*/ 20 h 22"/>
                  <a:gd name="T14" fmla="*/ 22 w 26"/>
                  <a:gd name="T15" fmla="*/ 22 h 22"/>
                  <a:gd name="T16" fmla="*/ 24 w 26"/>
                  <a:gd name="T17" fmla="*/ 21 h 22"/>
                  <a:gd name="T18" fmla="*/ 22 w 26"/>
                  <a:gd name="T19" fmla="*/ 9 h 22"/>
                  <a:gd name="T20" fmla="*/ 13 w 26"/>
                  <a:gd name="T21" fmla="*/ 2 h 22"/>
                  <a:gd name="T22" fmla="*/ 8 w 26"/>
                  <a:gd name="T23" fmla="*/ 0 h 22"/>
                  <a:gd name="T24" fmla="*/ 2 w 26"/>
                  <a:gd name="T25" fmla="*/ 3 h 22"/>
                  <a:gd name="T26" fmla="*/ 0 w 26"/>
                  <a:gd name="T27" fmla="*/ 4 h 22"/>
                  <a:gd name="T28" fmla="*/ 3 w 26"/>
                  <a:gd name="T29"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2">
                    <a:moveTo>
                      <a:pt x="3" y="7"/>
                    </a:moveTo>
                    <a:cubicBezTo>
                      <a:pt x="5" y="5"/>
                      <a:pt x="5" y="5"/>
                      <a:pt x="5" y="5"/>
                    </a:cubicBezTo>
                    <a:cubicBezTo>
                      <a:pt x="5" y="4"/>
                      <a:pt x="7" y="4"/>
                      <a:pt x="8" y="4"/>
                    </a:cubicBezTo>
                    <a:cubicBezTo>
                      <a:pt x="8" y="4"/>
                      <a:pt x="9" y="4"/>
                      <a:pt x="10" y="5"/>
                    </a:cubicBezTo>
                    <a:cubicBezTo>
                      <a:pt x="20" y="12"/>
                      <a:pt x="20" y="12"/>
                      <a:pt x="20" y="12"/>
                    </a:cubicBezTo>
                    <a:cubicBezTo>
                      <a:pt x="22" y="14"/>
                      <a:pt x="22" y="16"/>
                      <a:pt x="21" y="18"/>
                    </a:cubicBezTo>
                    <a:cubicBezTo>
                      <a:pt x="19" y="20"/>
                      <a:pt x="19" y="20"/>
                      <a:pt x="19" y="20"/>
                    </a:cubicBezTo>
                    <a:cubicBezTo>
                      <a:pt x="22" y="22"/>
                      <a:pt x="22" y="22"/>
                      <a:pt x="22" y="22"/>
                    </a:cubicBezTo>
                    <a:cubicBezTo>
                      <a:pt x="24" y="21"/>
                      <a:pt x="24" y="21"/>
                      <a:pt x="24" y="21"/>
                    </a:cubicBezTo>
                    <a:cubicBezTo>
                      <a:pt x="26" y="17"/>
                      <a:pt x="26" y="12"/>
                      <a:pt x="22" y="9"/>
                    </a:cubicBezTo>
                    <a:cubicBezTo>
                      <a:pt x="13" y="2"/>
                      <a:pt x="13" y="2"/>
                      <a:pt x="13" y="2"/>
                    </a:cubicBezTo>
                    <a:cubicBezTo>
                      <a:pt x="11" y="0"/>
                      <a:pt x="10" y="0"/>
                      <a:pt x="8" y="0"/>
                    </a:cubicBezTo>
                    <a:cubicBezTo>
                      <a:pt x="5" y="0"/>
                      <a:pt x="3" y="1"/>
                      <a:pt x="2" y="3"/>
                    </a:cubicBezTo>
                    <a:cubicBezTo>
                      <a:pt x="0" y="4"/>
                      <a:pt x="0" y="4"/>
                      <a:pt x="0" y="4"/>
                    </a:cubicBezTo>
                    <a:lnTo>
                      <a:pt x="3" y="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79" name="Freeform 29">
                <a:extLst>
                  <a:ext uri="{FF2B5EF4-FFF2-40B4-BE49-F238E27FC236}">
                    <a16:creationId xmlns:a16="http://schemas.microsoft.com/office/drawing/2014/main" id="{CC04A194-6749-47E2-809F-F0CBEBB5EAC3}"/>
                  </a:ext>
                </a:extLst>
              </p:cNvPr>
              <p:cNvSpPr>
                <a:spLocks/>
              </p:cNvSpPr>
              <p:nvPr/>
            </p:nvSpPr>
            <p:spPr bwMode="auto">
              <a:xfrm>
                <a:off x="4386263" y="5499101"/>
                <a:ext cx="438150" cy="503238"/>
              </a:xfrm>
              <a:custGeom>
                <a:avLst/>
                <a:gdLst>
                  <a:gd name="T0" fmla="*/ 153 w 156"/>
                  <a:gd name="T1" fmla="*/ 15 h 179"/>
                  <a:gd name="T2" fmla="*/ 26 w 156"/>
                  <a:gd name="T3" fmla="*/ 174 h 179"/>
                  <a:gd name="T4" fmla="*/ 23 w 156"/>
                  <a:gd name="T5" fmla="*/ 175 h 179"/>
                  <a:gd name="T6" fmla="*/ 20 w 156"/>
                  <a:gd name="T7" fmla="*/ 174 h 179"/>
                  <a:gd name="T8" fmla="*/ 6 w 156"/>
                  <a:gd name="T9" fmla="*/ 163 h 179"/>
                  <a:gd name="T10" fmla="*/ 5 w 156"/>
                  <a:gd name="T11" fmla="*/ 160 h 179"/>
                  <a:gd name="T12" fmla="*/ 6 w 156"/>
                  <a:gd name="T13" fmla="*/ 157 h 179"/>
                  <a:gd name="T14" fmla="*/ 137 w 156"/>
                  <a:gd name="T15" fmla="*/ 2 h 179"/>
                  <a:gd name="T16" fmla="*/ 134 w 156"/>
                  <a:gd name="T17" fmla="*/ 0 h 179"/>
                  <a:gd name="T18" fmla="*/ 3 w 156"/>
                  <a:gd name="T19" fmla="*/ 155 h 179"/>
                  <a:gd name="T20" fmla="*/ 4 w 156"/>
                  <a:gd name="T21" fmla="*/ 166 h 179"/>
                  <a:gd name="T22" fmla="*/ 18 w 156"/>
                  <a:gd name="T23" fmla="*/ 177 h 179"/>
                  <a:gd name="T24" fmla="*/ 23 w 156"/>
                  <a:gd name="T25" fmla="*/ 179 h 179"/>
                  <a:gd name="T26" fmla="*/ 29 w 156"/>
                  <a:gd name="T27" fmla="*/ 176 h 179"/>
                  <a:gd name="T28" fmla="*/ 156 w 156"/>
                  <a:gd name="T29" fmla="*/ 18 h 179"/>
                  <a:gd name="T30" fmla="*/ 153 w 156"/>
                  <a:gd name="T31"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179">
                    <a:moveTo>
                      <a:pt x="153" y="15"/>
                    </a:moveTo>
                    <a:cubicBezTo>
                      <a:pt x="26" y="174"/>
                      <a:pt x="26" y="174"/>
                      <a:pt x="26" y="174"/>
                    </a:cubicBezTo>
                    <a:cubicBezTo>
                      <a:pt x="25" y="174"/>
                      <a:pt x="24" y="175"/>
                      <a:pt x="23" y="175"/>
                    </a:cubicBezTo>
                    <a:cubicBezTo>
                      <a:pt x="22" y="175"/>
                      <a:pt x="21" y="175"/>
                      <a:pt x="20" y="174"/>
                    </a:cubicBezTo>
                    <a:cubicBezTo>
                      <a:pt x="6" y="163"/>
                      <a:pt x="6" y="163"/>
                      <a:pt x="6" y="163"/>
                    </a:cubicBezTo>
                    <a:cubicBezTo>
                      <a:pt x="5" y="162"/>
                      <a:pt x="5" y="161"/>
                      <a:pt x="5" y="160"/>
                    </a:cubicBezTo>
                    <a:cubicBezTo>
                      <a:pt x="5" y="159"/>
                      <a:pt x="5" y="158"/>
                      <a:pt x="6" y="157"/>
                    </a:cubicBezTo>
                    <a:cubicBezTo>
                      <a:pt x="137" y="2"/>
                      <a:pt x="137" y="2"/>
                      <a:pt x="137" y="2"/>
                    </a:cubicBezTo>
                    <a:cubicBezTo>
                      <a:pt x="134" y="0"/>
                      <a:pt x="134" y="0"/>
                      <a:pt x="134" y="0"/>
                    </a:cubicBezTo>
                    <a:cubicBezTo>
                      <a:pt x="3" y="155"/>
                      <a:pt x="3" y="155"/>
                      <a:pt x="3" y="155"/>
                    </a:cubicBezTo>
                    <a:cubicBezTo>
                      <a:pt x="0" y="158"/>
                      <a:pt x="0" y="163"/>
                      <a:pt x="4" y="166"/>
                    </a:cubicBezTo>
                    <a:cubicBezTo>
                      <a:pt x="18" y="177"/>
                      <a:pt x="18" y="177"/>
                      <a:pt x="18" y="177"/>
                    </a:cubicBezTo>
                    <a:cubicBezTo>
                      <a:pt x="19" y="178"/>
                      <a:pt x="21" y="179"/>
                      <a:pt x="23" y="179"/>
                    </a:cubicBezTo>
                    <a:cubicBezTo>
                      <a:pt x="25" y="179"/>
                      <a:pt x="27" y="178"/>
                      <a:pt x="29" y="176"/>
                    </a:cubicBezTo>
                    <a:cubicBezTo>
                      <a:pt x="156" y="18"/>
                      <a:pt x="156" y="18"/>
                      <a:pt x="156" y="18"/>
                    </a:cubicBezTo>
                    <a:lnTo>
                      <a:pt x="153" y="15"/>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80" name="Freeform 30">
                <a:extLst>
                  <a:ext uri="{FF2B5EF4-FFF2-40B4-BE49-F238E27FC236}">
                    <a16:creationId xmlns:a16="http://schemas.microsoft.com/office/drawing/2014/main" id="{7B8CC094-A3AB-4419-AE3C-7BB1B4D73274}"/>
                  </a:ext>
                </a:extLst>
              </p:cNvPr>
              <p:cNvSpPr>
                <a:spLocks noEditPoints="1"/>
              </p:cNvSpPr>
              <p:nvPr/>
            </p:nvSpPr>
            <p:spPr bwMode="auto">
              <a:xfrm>
                <a:off x="4594225" y="5395913"/>
                <a:ext cx="401638" cy="255588"/>
              </a:xfrm>
              <a:custGeom>
                <a:avLst/>
                <a:gdLst>
                  <a:gd name="T0" fmla="*/ 54 w 143"/>
                  <a:gd name="T1" fmla="*/ 4 h 91"/>
                  <a:gd name="T2" fmla="*/ 54 w 143"/>
                  <a:gd name="T3" fmla="*/ 4 h 91"/>
                  <a:gd name="T4" fmla="*/ 72 w 143"/>
                  <a:gd name="T5" fmla="*/ 10 h 91"/>
                  <a:gd name="T6" fmla="*/ 100 w 143"/>
                  <a:gd name="T7" fmla="*/ 33 h 91"/>
                  <a:gd name="T8" fmla="*/ 100 w 143"/>
                  <a:gd name="T9" fmla="*/ 36 h 91"/>
                  <a:gd name="T10" fmla="*/ 114 w 143"/>
                  <a:gd name="T11" fmla="*/ 49 h 91"/>
                  <a:gd name="T12" fmla="*/ 115 w 143"/>
                  <a:gd name="T13" fmla="*/ 49 h 91"/>
                  <a:gd name="T14" fmla="*/ 117 w 143"/>
                  <a:gd name="T15" fmla="*/ 49 h 91"/>
                  <a:gd name="T16" fmla="*/ 118 w 143"/>
                  <a:gd name="T17" fmla="*/ 48 h 91"/>
                  <a:gd name="T18" fmla="*/ 119 w 143"/>
                  <a:gd name="T19" fmla="*/ 47 h 91"/>
                  <a:gd name="T20" fmla="*/ 122 w 143"/>
                  <a:gd name="T21" fmla="*/ 44 h 91"/>
                  <a:gd name="T22" fmla="*/ 138 w 143"/>
                  <a:gd name="T23" fmla="*/ 56 h 91"/>
                  <a:gd name="T24" fmla="*/ 114 w 143"/>
                  <a:gd name="T25" fmla="*/ 85 h 91"/>
                  <a:gd name="T26" fmla="*/ 98 w 143"/>
                  <a:gd name="T27" fmla="*/ 73 h 91"/>
                  <a:gd name="T28" fmla="*/ 102 w 143"/>
                  <a:gd name="T29" fmla="*/ 69 h 91"/>
                  <a:gd name="T30" fmla="*/ 103 w 143"/>
                  <a:gd name="T31" fmla="*/ 67 h 91"/>
                  <a:gd name="T32" fmla="*/ 103 w 143"/>
                  <a:gd name="T33" fmla="*/ 66 h 91"/>
                  <a:gd name="T34" fmla="*/ 103 w 143"/>
                  <a:gd name="T35" fmla="*/ 65 h 91"/>
                  <a:gd name="T36" fmla="*/ 88 w 143"/>
                  <a:gd name="T37" fmla="*/ 52 h 91"/>
                  <a:gd name="T38" fmla="*/ 87 w 143"/>
                  <a:gd name="T39" fmla="*/ 52 h 91"/>
                  <a:gd name="T40" fmla="*/ 83 w 143"/>
                  <a:gd name="T41" fmla="*/ 53 h 91"/>
                  <a:gd name="T42" fmla="*/ 60 w 143"/>
                  <a:gd name="T43" fmla="*/ 34 h 91"/>
                  <a:gd name="T44" fmla="*/ 18 w 143"/>
                  <a:gd name="T45" fmla="*/ 5 h 91"/>
                  <a:gd name="T46" fmla="*/ 53 w 143"/>
                  <a:gd name="T47" fmla="*/ 4 h 91"/>
                  <a:gd name="T48" fmla="*/ 54 w 143"/>
                  <a:gd name="T49" fmla="*/ 4 h 91"/>
                  <a:gd name="T50" fmla="*/ 54 w 143"/>
                  <a:gd name="T51" fmla="*/ 0 h 91"/>
                  <a:gd name="T52" fmla="*/ 53 w 143"/>
                  <a:gd name="T53" fmla="*/ 0 h 91"/>
                  <a:gd name="T54" fmla="*/ 4 w 143"/>
                  <a:gd name="T55" fmla="*/ 2 h 91"/>
                  <a:gd name="T56" fmla="*/ 0 w 143"/>
                  <a:gd name="T57" fmla="*/ 6 h 91"/>
                  <a:gd name="T58" fmla="*/ 4 w 143"/>
                  <a:gd name="T59" fmla="*/ 10 h 91"/>
                  <a:gd name="T60" fmla="*/ 5 w 143"/>
                  <a:gd name="T61" fmla="*/ 10 h 91"/>
                  <a:gd name="T62" fmla="*/ 15 w 143"/>
                  <a:gd name="T63" fmla="*/ 9 h 91"/>
                  <a:gd name="T64" fmla="*/ 57 w 143"/>
                  <a:gd name="T65" fmla="*/ 37 h 91"/>
                  <a:gd name="T66" fmla="*/ 83 w 143"/>
                  <a:gd name="T67" fmla="*/ 58 h 91"/>
                  <a:gd name="T68" fmla="*/ 87 w 143"/>
                  <a:gd name="T69" fmla="*/ 56 h 91"/>
                  <a:gd name="T70" fmla="*/ 88 w 143"/>
                  <a:gd name="T71" fmla="*/ 56 h 91"/>
                  <a:gd name="T72" fmla="*/ 99 w 143"/>
                  <a:gd name="T73" fmla="*/ 65 h 91"/>
                  <a:gd name="T74" fmla="*/ 99 w 143"/>
                  <a:gd name="T75" fmla="*/ 66 h 91"/>
                  <a:gd name="T76" fmla="*/ 93 w 143"/>
                  <a:gd name="T77" fmla="*/ 73 h 91"/>
                  <a:gd name="T78" fmla="*/ 115 w 143"/>
                  <a:gd name="T79" fmla="*/ 91 h 91"/>
                  <a:gd name="T80" fmla="*/ 143 w 143"/>
                  <a:gd name="T81" fmla="*/ 56 h 91"/>
                  <a:gd name="T82" fmla="*/ 121 w 143"/>
                  <a:gd name="T83" fmla="*/ 38 h 91"/>
                  <a:gd name="T84" fmla="*/ 116 w 143"/>
                  <a:gd name="T85" fmla="*/ 45 h 91"/>
                  <a:gd name="T86" fmla="*/ 115 w 143"/>
                  <a:gd name="T87" fmla="*/ 45 h 91"/>
                  <a:gd name="T88" fmla="*/ 114 w 143"/>
                  <a:gd name="T89" fmla="*/ 45 h 91"/>
                  <a:gd name="T90" fmla="*/ 104 w 143"/>
                  <a:gd name="T91" fmla="*/ 36 h 91"/>
                  <a:gd name="T92" fmla="*/ 104 w 143"/>
                  <a:gd name="T93" fmla="*/ 31 h 91"/>
                  <a:gd name="T94" fmla="*/ 75 w 143"/>
                  <a:gd name="T95" fmla="*/ 7 h 91"/>
                  <a:gd name="T96" fmla="*/ 54 w 143"/>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 h="91">
                    <a:moveTo>
                      <a:pt x="54" y="4"/>
                    </a:moveTo>
                    <a:cubicBezTo>
                      <a:pt x="54" y="4"/>
                      <a:pt x="54" y="4"/>
                      <a:pt x="54" y="4"/>
                    </a:cubicBezTo>
                    <a:cubicBezTo>
                      <a:pt x="59" y="4"/>
                      <a:pt x="68" y="6"/>
                      <a:pt x="72" y="10"/>
                    </a:cubicBezTo>
                    <a:cubicBezTo>
                      <a:pt x="100" y="33"/>
                      <a:pt x="100" y="33"/>
                      <a:pt x="100" y="33"/>
                    </a:cubicBezTo>
                    <a:cubicBezTo>
                      <a:pt x="100" y="34"/>
                      <a:pt x="100" y="35"/>
                      <a:pt x="100" y="36"/>
                    </a:cubicBezTo>
                    <a:cubicBezTo>
                      <a:pt x="100" y="44"/>
                      <a:pt x="106" y="49"/>
                      <a:pt x="114" y="49"/>
                    </a:cubicBezTo>
                    <a:cubicBezTo>
                      <a:pt x="114" y="49"/>
                      <a:pt x="115" y="49"/>
                      <a:pt x="115" y="49"/>
                    </a:cubicBezTo>
                    <a:cubicBezTo>
                      <a:pt x="116" y="49"/>
                      <a:pt x="116" y="49"/>
                      <a:pt x="117" y="49"/>
                    </a:cubicBezTo>
                    <a:cubicBezTo>
                      <a:pt x="118" y="48"/>
                      <a:pt x="118" y="48"/>
                      <a:pt x="118" y="48"/>
                    </a:cubicBezTo>
                    <a:cubicBezTo>
                      <a:pt x="119" y="47"/>
                      <a:pt x="119" y="47"/>
                      <a:pt x="119" y="47"/>
                    </a:cubicBezTo>
                    <a:cubicBezTo>
                      <a:pt x="122" y="44"/>
                      <a:pt x="122" y="44"/>
                      <a:pt x="122" y="44"/>
                    </a:cubicBezTo>
                    <a:cubicBezTo>
                      <a:pt x="138" y="56"/>
                      <a:pt x="138" y="56"/>
                      <a:pt x="138" y="56"/>
                    </a:cubicBezTo>
                    <a:cubicBezTo>
                      <a:pt x="114" y="85"/>
                      <a:pt x="114" y="85"/>
                      <a:pt x="114" y="85"/>
                    </a:cubicBezTo>
                    <a:cubicBezTo>
                      <a:pt x="98" y="73"/>
                      <a:pt x="98" y="73"/>
                      <a:pt x="98" y="73"/>
                    </a:cubicBezTo>
                    <a:cubicBezTo>
                      <a:pt x="102" y="69"/>
                      <a:pt x="102" y="69"/>
                      <a:pt x="102" y="69"/>
                    </a:cubicBezTo>
                    <a:cubicBezTo>
                      <a:pt x="103" y="67"/>
                      <a:pt x="103" y="67"/>
                      <a:pt x="103" y="67"/>
                    </a:cubicBezTo>
                    <a:cubicBezTo>
                      <a:pt x="103" y="66"/>
                      <a:pt x="103" y="66"/>
                      <a:pt x="103" y="66"/>
                    </a:cubicBezTo>
                    <a:cubicBezTo>
                      <a:pt x="103" y="66"/>
                      <a:pt x="103" y="65"/>
                      <a:pt x="103" y="65"/>
                    </a:cubicBezTo>
                    <a:cubicBezTo>
                      <a:pt x="102" y="57"/>
                      <a:pt x="96" y="52"/>
                      <a:pt x="88" y="52"/>
                    </a:cubicBezTo>
                    <a:cubicBezTo>
                      <a:pt x="88" y="52"/>
                      <a:pt x="87" y="52"/>
                      <a:pt x="87" y="52"/>
                    </a:cubicBezTo>
                    <a:cubicBezTo>
                      <a:pt x="86" y="52"/>
                      <a:pt x="84" y="53"/>
                      <a:pt x="83" y="53"/>
                    </a:cubicBezTo>
                    <a:cubicBezTo>
                      <a:pt x="60" y="34"/>
                      <a:pt x="60" y="34"/>
                      <a:pt x="60" y="34"/>
                    </a:cubicBezTo>
                    <a:cubicBezTo>
                      <a:pt x="54" y="20"/>
                      <a:pt x="44" y="6"/>
                      <a:pt x="18" y="5"/>
                    </a:cubicBezTo>
                    <a:cubicBezTo>
                      <a:pt x="53" y="4"/>
                      <a:pt x="53" y="4"/>
                      <a:pt x="53" y="4"/>
                    </a:cubicBezTo>
                    <a:cubicBezTo>
                      <a:pt x="54" y="4"/>
                      <a:pt x="54" y="4"/>
                      <a:pt x="54" y="4"/>
                    </a:cubicBezTo>
                    <a:close/>
                    <a:moveTo>
                      <a:pt x="54" y="0"/>
                    </a:moveTo>
                    <a:cubicBezTo>
                      <a:pt x="53" y="0"/>
                      <a:pt x="53" y="0"/>
                      <a:pt x="53" y="0"/>
                    </a:cubicBezTo>
                    <a:cubicBezTo>
                      <a:pt x="4" y="2"/>
                      <a:pt x="4" y="2"/>
                      <a:pt x="4" y="2"/>
                    </a:cubicBezTo>
                    <a:cubicBezTo>
                      <a:pt x="2" y="2"/>
                      <a:pt x="0" y="4"/>
                      <a:pt x="0" y="6"/>
                    </a:cubicBezTo>
                    <a:cubicBezTo>
                      <a:pt x="1" y="8"/>
                      <a:pt x="2" y="10"/>
                      <a:pt x="4" y="10"/>
                    </a:cubicBezTo>
                    <a:cubicBezTo>
                      <a:pt x="5" y="10"/>
                      <a:pt x="5" y="10"/>
                      <a:pt x="5" y="10"/>
                    </a:cubicBezTo>
                    <a:cubicBezTo>
                      <a:pt x="9" y="9"/>
                      <a:pt x="12" y="9"/>
                      <a:pt x="15" y="9"/>
                    </a:cubicBezTo>
                    <a:cubicBezTo>
                      <a:pt x="40" y="9"/>
                      <a:pt x="50" y="21"/>
                      <a:pt x="57" y="37"/>
                    </a:cubicBezTo>
                    <a:cubicBezTo>
                      <a:pt x="83" y="58"/>
                      <a:pt x="83" y="58"/>
                      <a:pt x="83" y="58"/>
                    </a:cubicBezTo>
                    <a:cubicBezTo>
                      <a:pt x="84" y="57"/>
                      <a:pt x="86" y="56"/>
                      <a:pt x="87" y="56"/>
                    </a:cubicBezTo>
                    <a:cubicBezTo>
                      <a:pt x="88" y="56"/>
                      <a:pt x="88" y="56"/>
                      <a:pt x="88" y="56"/>
                    </a:cubicBezTo>
                    <a:cubicBezTo>
                      <a:pt x="94" y="56"/>
                      <a:pt x="98" y="60"/>
                      <a:pt x="99" y="65"/>
                    </a:cubicBezTo>
                    <a:cubicBezTo>
                      <a:pt x="99" y="66"/>
                      <a:pt x="99" y="66"/>
                      <a:pt x="99" y="66"/>
                    </a:cubicBezTo>
                    <a:cubicBezTo>
                      <a:pt x="93" y="73"/>
                      <a:pt x="93" y="73"/>
                      <a:pt x="93" y="73"/>
                    </a:cubicBezTo>
                    <a:cubicBezTo>
                      <a:pt x="115" y="91"/>
                      <a:pt x="115" y="91"/>
                      <a:pt x="115" y="91"/>
                    </a:cubicBezTo>
                    <a:cubicBezTo>
                      <a:pt x="143" y="56"/>
                      <a:pt x="143" y="56"/>
                      <a:pt x="143" y="56"/>
                    </a:cubicBezTo>
                    <a:cubicBezTo>
                      <a:pt x="121" y="38"/>
                      <a:pt x="121" y="38"/>
                      <a:pt x="121" y="38"/>
                    </a:cubicBezTo>
                    <a:cubicBezTo>
                      <a:pt x="116" y="45"/>
                      <a:pt x="116" y="45"/>
                      <a:pt x="116" y="45"/>
                    </a:cubicBezTo>
                    <a:cubicBezTo>
                      <a:pt x="116" y="45"/>
                      <a:pt x="115" y="45"/>
                      <a:pt x="115" y="45"/>
                    </a:cubicBezTo>
                    <a:cubicBezTo>
                      <a:pt x="114" y="45"/>
                      <a:pt x="114" y="45"/>
                      <a:pt x="114" y="45"/>
                    </a:cubicBezTo>
                    <a:cubicBezTo>
                      <a:pt x="109" y="45"/>
                      <a:pt x="104" y="41"/>
                      <a:pt x="104" y="36"/>
                    </a:cubicBezTo>
                    <a:cubicBezTo>
                      <a:pt x="103" y="34"/>
                      <a:pt x="104" y="33"/>
                      <a:pt x="104" y="31"/>
                    </a:cubicBezTo>
                    <a:cubicBezTo>
                      <a:pt x="75" y="7"/>
                      <a:pt x="75" y="7"/>
                      <a:pt x="75" y="7"/>
                    </a:cubicBezTo>
                    <a:cubicBezTo>
                      <a:pt x="69" y="3"/>
                      <a:pt x="60" y="0"/>
                      <a:pt x="54"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81" name="Freeform 31">
                <a:extLst>
                  <a:ext uri="{FF2B5EF4-FFF2-40B4-BE49-F238E27FC236}">
                    <a16:creationId xmlns:a16="http://schemas.microsoft.com/office/drawing/2014/main" id="{05AA1D49-024A-460A-8D9F-EF384C773A23}"/>
                  </a:ext>
                </a:extLst>
              </p:cNvPr>
              <p:cNvSpPr>
                <a:spLocks noEditPoints="1"/>
              </p:cNvSpPr>
              <p:nvPr/>
            </p:nvSpPr>
            <p:spPr bwMode="auto">
              <a:xfrm>
                <a:off x="4854575" y="5502276"/>
                <a:ext cx="141288" cy="149225"/>
              </a:xfrm>
              <a:custGeom>
                <a:avLst/>
                <a:gdLst>
                  <a:gd name="T0" fmla="*/ 52 w 89"/>
                  <a:gd name="T1" fmla="*/ 11 h 94"/>
                  <a:gd name="T2" fmla="*/ 80 w 89"/>
                  <a:gd name="T3" fmla="*/ 32 h 94"/>
                  <a:gd name="T4" fmla="*/ 37 w 89"/>
                  <a:gd name="T5" fmla="*/ 83 h 94"/>
                  <a:gd name="T6" fmla="*/ 9 w 89"/>
                  <a:gd name="T7" fmla="*/ 62 h 94"/>
                  <a:gd name="T8" fmla="*/ 52 w 89"/>
                  <a:gd name="T9" fmla="*/ 11 h 94"/>
                  <a:gd name="T10" fmla="*/ 52 w 89"/>
                  <a:gd name="T11" fmla="*/ 11 h 94"/>
                  <a:gd name="T12" fmla="*/ 50 w 89"/>
                  <a:gd name="T13" fmla="*/ 0 h 94"/>
                  <a:gd name="T14" fmla="*/ 0 w 89"/>
                  <a:gd name="T15" fmla="*/ 62 h 94"/>
                  <a:gd name="T16" fmla="*/ 39 w 89"/>
                  <a:gd name="T17" fmla="*/ 94 h 94"/>
                  <a:gd name="T18" fmla="*/ 89 w 89"/>
                  <a:gd name="T19" fmla="*/ 32 h 94"/>
                  <a:gd name="T20" fmla="*/ 50 w 89"/>
                  <a:gd name="T21" fmla="*/ 0 h 94"/>
                  <a:gd name="T22" fmla="*/ 50 w 89"/>
                  <a:gd name="T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94">
                    <a:moveTo>
                      <a:pt x="52" y="11"/>
                    </a:moveTo>
                    <a:lnTo>
                      <a:pt x="80" y="32"/>
                    </a:lnTo>
                    <a:lnTo>
                      <a:pt x="37" y="83"/>
                    </a:lnTo>
                    <a:lnTo>
                      <a:pt x="9" y="62"/>
                    </a:lnTo>
                    <a:lnTo>
                      <a:pt x="52" y="11"/>
                    </a:lnTo>
                    <a:lnTo>
                      <a:pt x="52" y="11"/>
                    </a:lnTo>
                    <a:close/>
                    <a:moveTo>
                      <a:pt x="50" y="0"/>
                    </a:moveTo>
                    <a:lnTo>
                      <a:pt x="0" y="62"/>
                    </a:lnTo>
                    <a:lnTo>
                      <a:pt x="39" y="94"/>
                    </a:lnTo>
                    <a:lnTo>
                      <a:pt x="89" y="32"/>
                    </a:lnTo>
                    <a:lnTo>
                      <a:pt x="50" y="0"/>
                    </a:lnTo>
                    <a:lnTo>
                      <a:pt x="50" y="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grpSp>
      </p:grpSp>
      <p:grpSp>
        <p:nvGrpSpPr>
          <p:cNvPr id="182" name="Group 181">
            <a:extLst>
              <a:ext uri="{FF2B5EF4-FFF2-40B4-BE49-F238E27FC236}">
                <a16:creationId xmlns:a16="http://schemas.microsoft.com/office/drawing/2014/main" id="{32AF64A1-DD9C-4B43-8FFF-5656914C3458}"/>
              </a:ext>
            </a:extLst>
          </p:cNvPr>
          <p:cNvGrpSpPr/>
          <p:nvPr/>
        </p:nvGrpSpPr>
        <p:grpSpPr>
          <a:xfrm>
            <a:off x="755900" y="4112095"/>
            <a:ext cx="559338" cy="558075"/>
            <a:chOff x="1795599" y="1568825"/>
            <a:chExt cx="1089940" cy="1087479"/>
          </a:xfrm>
        </p:grpSpPr>
        <p:sp>
          <p:nvSpPr>
            <p:cNvPr id="183" name="Freeform: Shape 182">
              <a:extLst>
                <a:ext uri="{FF2B5EF4-FFF2-40B4-BE49-F238E27FC236}">
                  <a16:creationId xmlns:a16="http://schemas.microsoft.com/office/drawing/2014/main" id="{00A44293-6CDD-4B39-B0E6-27A2FAC5CC57}"/>
                </a:ext>
              </a:extLst>
            </p:cNvPr>
            <p:cNvSpPr>
              <a:spLocks/>
            </p:cNvSpPr>
            <p:nvPr/>
          </p:nvSpPr>
          <p:spPr bwMode="auto">
            <a:xfrm>
              <a:off x="1795599" y="1568825"/>
              <a:ext cx="1089940" cy="1087479"/>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grpSp>
          <p:nvGrpSpPr>
            <p:cNvPr id="184" name="Group 183">
              <a:extLst>
                <a:ext uri="{FF2B5EF4-FFF2-40B4-BE49-F238E27FC236}">
                  <a16:creationId xmlns:a16="http://schemas.microsoft.com/office/drawing/2014/main" id="{9EFA1F74-F373-4FF0-9BFB-B15917FA1AA7}"/>
                </a:ext>
              </a:extLst>
            </p:cNvPr>
            <p:cNvGrpSpPr/>
            <p:nvPr/>
          </p:nvGrpSpPr>
          <p:grpSpPr>
            <a:xfrm>
              <a:off x="2085388" y="1847454"/>
              <a:ext cx="510362" cy="503803"/>
              <a:chOff x="4378325" y="5392738"/>
              <a:chExt cx="617538" cy="609601"/>
            </a:xfrm>
            <a:solidFill>
              <a:schemeClr val="bg1"/>
            </a:solidFill>
          </p:grpSpPr>
          <p:sp>
            <p:nvSpPr>
              <p:cNvPr id="185" name="Freeform 26">
                <a:extLst>
                  <a:ext uri="{FF2B5EF4-FFF2-40B4-BE49-F238E27FC236}">
                    <a16:creationId xmlns:a16="http://schemas.microsoft.com/office/drawing/2014/main" id="{291613FD-1997-465F-AF4D-09C11C8D7261}"/>
                  </a:ext>
                </a:extLst>
              </p:cNvPr>
              <p:cNvSpPr>
                <a:spLocks/>
              </p:cNvSpPr>
              <p:nvPr/>
            </p:nvSpPr>
            <p:spPr bwMode="auto">
              <a:xfrm>
                <a:off x="4378325" y="5392738"/>
                <a:ext cx="274638" cy="277813"/>
              </a:xfrm>
              <a:custGeom>
                <a:avLst/>
                <a:gdLst>
                  <a:gd name="T0" fmla="*/ 21 w 98"/>
                  <a:gd name="T1" fmla="*/ 69 h 99"/>
                  <a:gd name="T2" fmla="*/ 27 w 98"/>
                  <a:gd name="T3" fmla="*/ 71 h 99"/>
                  <a:gd name="T4" fmla="*/ 28 w 98"/>
                  <a:gd name="T5" fmla="*/ 71 h 99"/>
                  <a:gd name="T6" fmla="*/ 47 w 98"/>
                  <a:gd name="T7" fmla="*/ 67 h 99"/>
                  <a:gd name="T8" fmla="*/ 79 w 98"/>
                  <a:gd name="T9" fmla="*/ 99 h 99"/>
                  <a:gd name="T10" fmla="*/ 82 w 98"/>
                  <a:gd name="T11" fmla="*/ 96 h 99"/>
                  <a:gd name="T12" fmla="*/ 80 w 98"/>
                  <a:gd name="T13" fmla="*/ 94 h 99"/>
                  <a:gd name="T14" fmla="*/ 78 w 98"/>
                  <a:gd name="T15" fmla="*/ 92 h 99"/>
                  <a:gd name="T16" fmla="*/ 50 w 98"/>
                  <a:gd name="T17" fmla="*/ 65 h 99"/>
                  <a:gd name="T18" fmla="*/ 49 w 98"/>
                  <a:gd name="T19" fmla="*/ 63 h 99"/>
                  <a:gd name="T20" fmla="*/ 47 w 98"/>
                  <a:gd name="T21" fmla="*/ 63 h 99"/>
                  <a:gd name="T22" fmla="*/ 27 w 98"/>
                  <a:gd name="T23" fmla="*/ 67 h 99"/>
                  <a:gd name="T24" fmla="*/ 27 w 98"/>
                  <a:gd name="T25" fmla="*/ 67 h 99"/>
                  <a:gd name="T26" fmla="*/ 24 w 98"/>
                  <a:gd name="T27" fmla="*/ 66 h 99"/>
                  <a:gd name="T28" fmla="*/ 6 w 98"/>
                  <a:gd name="T29" fmla="*/ 48 h 99"/>
                  <a:gd name="T30" fmla="*/ 4 w 98"/>
                  <a:gd name="T31" fmla="*/ 44 h 99"/>
                  <a:gd name="T32" fmla="*/ 4 w 98"/>
                  <a:gd name="T33" fmla="*/ 34 h 99"/>
                  <a:gd name="T34" fmla="*/ 17 w 98"/>
                  <a:gd name="T35" fmla="*/ 47 h 99"/>
                  <a:gd name="T36" fmla="*/ 19 w 98"/>
                  <a:gd name="T37" fmla="*/ 48 h 99"/>
                  <a:gd name="T38" fmla="*/ 21 w 98"/>
                  <a:gd name="T39" fmla="*/ 48 h 99"/>
                  <a:gd name="T40" fmla="*/ 41 w 98"/>
                  <a:gd name="T41" fmla="*/ 44 h 99"/>
                  <a:gd name="T42" fmla="*/ 43 w 98"/>
                  <a:gd name="T43" fmla="*/ 43 h 99"/>
                  <a:gd name="T44" fmla="*/ 44 w 98"/>
                  <a:gd name="T45" fmla="*/ 41 h 99"/>
                  <a:gd name="T46" fmla="*/ 48 w 98"/>
                  <a:gd name="T47" fmla="*/ 21 h 99"/>
                  <a:gd name="T48" fmla="*/ 48 w 98"/>
                  <a:gd name="T49" fmla="*/ 19 h 99"/>
                  <a:gd name="T50" fmla="*/ 47 w 98"/>
                  <a:gd name="T51" fmla="*/ 17 h 99"/>
                  <a:gd name="T52" fmla="*/ 34 w 98"/>
                  <a:gd name="T53" fmla="*/ 4 h 99"/>
                  <a:gd name="T54" fmla="*/ 44 w 98"/>
                  <a:gd name="T55" fmla="*/ 4 h 99"/>
                  <a:gd name="T56" fmla="*/ 48 w 98"/>
                  <a:gd name="T57" fmla="*/ 6 h 99"/>
                  <a:gd name="T58" fmla="*/ 66 w 98"/>
                  <a:gd name="T59" fmla="*/ 24 h 99"/>
                  <a:gd name="T60" fmla="*/ 67 w 98"/>
                  <a:gd name="T61" fmla="*/ 27 h 99"/>
                  <a:gd name="T62" fmla="*/ 63 w 98"/>
                  <a:gd name="T63" fmla="*/ 47 h 99"/>
                  <a:gd name="T64" fmla="*/ 63 w 98"/>
                  <a:gd name="T65" fmla="*/ 49 h 99"/>
                  <a:gd name="T66" fmla="*/ 65 w 98"/>
                  <a:gd name="T67" fmla="*/ 50 h 99"/>
                  <a:gd name="T68" fmla="*/ 95 w 98"/>
                  <a:gd name="T69" fmla="*/ 81 h 99"/>
                  <a:gd name="T70" fmla="*/ 98 w 98"/>
                  <a:gd name="T71" fmla="*/ 78 h 99"/>
                  <a:gd name="T72" fmla="*/ 67 w 98"/>
                  <a:gd name="T73" fmla="*/ 47 h 99"/>
                  <a:gd name="T74" fmla="*/ 71 w 98"/>
                  <a:gd name="T75" fmla="*/ 28 h 99"/>
                  <a:gd name="T76" fmla="*/ 69 w 98"/>
                  <a:gd name="T77" fmla="*/ 21 h 99"/>
                  <a:gd name="T78" fmla="*/ 51 w 98"/>
                  <a:gd name="T79" fmla="*/ 3 h 99"/>
                  <a:gd name="T80" fmla="*/ 44 w 98"/>
                  <a:gd name="T81" fmla="*/ 0 h 99"/>
                  <a:gd name="T82" fmla="*/ 24 w 98"/>
                  <a:gd name="T83" fmla="*/ 0 h 99"/>
                  <a:gd name="T84" fmla="*/ 44 w 98"/>
                  <a:gd name="T85" fmla="*/ 20 h 99"/>
                  <a:gd name="T86" fmla="*/ 40 w 98"/>
                  <a:gd name="T87" fmla="*/ 40 h 99"/>
                  <a:gd name="T88" fmla="*/ 20 w 98"/>
                  <a:gd name="T89" fmla="*/ 44 h 99"/>
                  <a:gd name="T90" fmla="*/ 0 w 98"/>
                  <a:gd name="T91" fmla="*/ 24 h 99"/>
                  <a:gd name="T92" fmla="*/ 0 w 98"/>
                  <a:gd name="T93" fmla="*/ 44 h 99"/>
                  <a:gd name="T94" fmla="*/ 3 w 98"/>
                  <a:gd name="T95" fmla="*/ 51 h 99"/>
                  <a:gd name="T96" fmla="*/ 21 w 98"/>
                  <a:gd name="T97"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99">
                    <a:moveTo>
                      <a:pt x="21" y="69"/>
                    </a:moveTo>
                    <a:cubicBezTo>
                      <a:pt x="22" y="70"/>
                      <a:pt x="25" y="71"/>
                      <a:pt x="27" y="71"/>
                    </a:cubicBezTo>
                    <a:cubicBezTo>
                      <a:pt x="27" y="71"/>
                      <a:pt x="28" y="71"/>
                      <a:pt x="28" y="71"/>
                    </a:cubicBezTo>
                    <a:cubicBezTo>
                      <a:pt x="47" y="67"/>
                      <a:pt x="47" y="67"/>
                      <a:pt x="47" y="67"/>
                    </a:cubicBezTo>
                    <a:cubicBezTo>
                      <a:pt x="79" y="99"/>
                      <a:pt x="79" y="99"/>
                      <a:pt x="79" y="99"/>
                    </a:cubicBezTo>
                    <a:cubicBezTo>
                      <a:pt x="82" y="96"/>
                      <a:pt x="82" y="96"/>
                      <a:pt x="82" y="96"/>
                    </a:cubicBezTo>
                    <a:cubicBezTo>
                      <a:pt x="80" y="94"/>
                      <a:pt x="80" y="94"/>
                      <a:pt x="80" y="94"/>
                    </a:cubicBezTo>
                    <a:cubicBezTo>
                      <a:pt x="78" y="92"/>
                      <a:pt x="78" y="92"/>
                      <a:pt x="78" y="92"/>
                    </a:cubicBezTo>
                    <a:cubicBezTo>
                      <a:pt x="50" y="65"/>
                      <a:pt x="50" y="65"/>
                      <a:pt x="50" y="65"/>
                    </a:cubicBezTo>
                    <a:cubicBezTo>
                      <a:pt x="49" y="63"/>
                      <a:pt x="49" y="63"/>
                      <a:pt x="49" y="63"/>
                    </a:cubicBezTo>
                    <a:cubicBezTo>
                      <a:pt x="47" y="63"/>
                      <a:pt x="47" y="63"/>
                      <a:pt x="47" y="63"/>
                    </a:cubicBezTo>
                    <a:cubicBezTo>
                      <a:pt x="27" y="67"/>
                      <a:pt x="27" y="67"/>
                      <a:pt x="27" y="67"/>
                    </a:cubicBezTo>
                    <a:cubicBezTo>
                      <a:pt x="27" y="67"/>
                      <a:pt x="27" y="67"/>
                      <a:pt x="27" y="67"/>
                    </a:cubicBezTo>
                    <a:cubicBezTo>
                      <a:pt x="26" y="67"/>
                      <a:pt x="24" y="67"/>
                      <a:pt x="24" y="66"/>
                    </a:cubicBezTo>
                    <a:cubicBezTo>
                      <a:pt x="6" y="48"/>
                      <a:pt x="6" y="48"/>
                      <a:pt x="6" y="48"/>
                    </a:cubicBezTo>
                    <a:cubicBezTo>
                      <a:pt x="5" y="47"/>
                      <a:pt x="4" y="45"/>
                      <a:pt x="4" y="44"/>
                    </a:cubicBezTo>
                    <a:cubicBezTo>
                      <a:pt x="4" y="34"/>
                      <a:pt x="4" y="34"/>
                      <a:pt x="4" y="34"/>
                    </a:cubicBezTo>
                    <a:cubicBezTo>
                      <a:pt x="17" y="47"/>
                      <a:pt x="17" y="47"/>
                      <a:pt x="17" y="47"/>
                    </a:cubicBezTo>
                    <a:cubicBezTo>
                      <a:pt x="19" y="48"/>
                      <a:pt x="19" y="48"/>
                      <a:pt x="19" y="48"/>
                    </a:cubicBezTo>
                    <a:cubicBezTo>
                      <a:pt x="21" y="48"/>
                      <a:pt x="21" y="48"/>
                      <a:pt x="21" y="48"/>
                    </a:cubicBezTo>
                    <a:cubicBezTo>
                      <a:pt x="41" y="44"/>
                      <a:pt x="41" y="44"/>
                      <a:pt x="41" y="44"/>
                    </a:cubicBezTo>
                    <a:cubicBezTo>
                      <a:pt x="43" y="43"/>
                      <a:pt x="43" y="43"/>
                      <a:pt x="43" y="43"/>
                    </a:cubicBezTo>
                    <a:cubicBezTo>
                      <a:pt x="44" y="41"/>
                      <a:pt x="44" y="41"/>
                      <a:pt x="44" y="41"/>
                    </a:cubicBezTo>
                    <a:cubicBezTo>
                      <a:pt x="48" y="21"/>
                      <a:pt x="48" y="21"/>
                      <a:pt x="48" y="21"/>
                    </a:cubicBezTo>
                    <a:cubicBezTo>
                      <a:pt x="48" y="19"/>
                      <a:pt x="48" y="19"/>
                      <a:pt x="48" y="19"/>
                    </a:cubicBezTo>
                    <a:cubicBezTo>
                      <a:pt x="47" y="17"/>
                      <a:pt x="47" y="17"/>
                      <a:pt x="47" y="17"/>
                    </a:cubicBezTo>
                    <a:cubicBezTo>
                      <a:pt x="34" y="4"/>
                      <a:pt x="34" y="4"/>
                      <a:pt x="34" y="4"/>
                    </a:cubicBezTo>
                    <a:cubicBezTo>
                      <a:pt x="44" y="4"/>
                      <a:pt x="44" y="4"/>
                      <a:pt x="44" y="4"/>
                    </a:cubicBezTo>
                    <a:cubicBezTo>
                      <a:pt x="45" y="4"/>
                      <a:pt x="47" y="5"/>
                      <a:pt x="48" y="6"/>
                    </a:cubicBezTo>
                    <a:cubicBezTo>
                      <a:pt x="66" y="24"/>
                      <a:pt x="66" y="24"/>
                      <a:pt x="66" y="24"/>
                    </a:cubicBezTo>
                    <a:cubicBezTo>
                      <a:pt x="67" y="25"/>
                      <a:pt x="67" y="26"/>
                      <a:pt x="67" y="27"/>
                    </a:cubicBezTo>
                    <a:cubicBezTo>
                      <a:pt x="63" y="47"/>
                      <a:pt x="63" y="47"/>
                      <a:pt x="63" y="47"/>
                    </a:cubicBezTo>
                    <a:cubicBezTo>
                      <a:pt x="63" y="49"/>
                      <a:pt x="63" y="49"/>
                      <a:pt x="63" y="49"/>
                    </a:cubicBezTo>
                    <a:cubicBezTo>
                      <a:pt x="65" y="50"/>
                      <a:pt x="65" y="50"/>
                      <a:pt x="65" y="50"/>
                    </a:cubicBezTo>
                    <a:cubicBezTo>
                      <a:pt x="95" y="81"/>
                      <a:pt x="95" y="81"/>
                      <a:pt x="95" y="81"/>
                    </a:cubicBezTo>
                    <a:cubicBezTo>
                      <a:pt x="98" y="78"/>
                      <a:pt x="98" y="78"/>
                      <a:pt x="98" y="78"/>
                    </a:cubicBezTo>
                    <a:cubicBezTo>
                      <a:pt x="67" y="47"/>
                      <a:pt x="67" y="47"/>
                      <a:pt x="67" y="47"/>
                    </a:cubicBezTo>
                    <a:cubicBezTo>
                      <a:pt x="71" y="28"/>
                      <a:pt x="71" y="28"/>
                      <a:pt x="71" y="28"/>
                    </a:cubicBezTo>
                    <a:cubicBezTo>
                      <a:pt x="72" y="26"/>
                      <a:pt x="71" y="23"/>
                      <a:pt x="69" y="21"/>
                    </a:cubicBezTo>
                    <a:cubicBezTo>
                      <a:pt x="51" y="3"/>
                      <a:pt x="51" y="3"/>
                      <a:pt x="51" y="3"/>
                    </a:cubicBezTo>
                    <a:cubicBezTo>
                      <a:pt x="49" y="1"/>
                      <a:pt x="46" y="0"/>
                      <a:pt x="44" y="0"/>
                    </a:cubicBezTo>
                    <a:cubicBezTo>
                      <a:pt x="24" y="0"/>
                      <a:pt x="24" y="0"/>
                      <a:pt x="24" y="0"/>
                    </a:cubicBezTo>
                    <a:cubicBezTo>
                      <a:pt x="44" y="20"/>
                      <a:pt x="44" y="20"/>
                      <a:pt x="44" y="20"/>
                    </a:cubicBezTo>
                    <a:cubicBezTo>
                      <a:pt x="40" y="40"/>
                      <a:pt x="40" y="40"/>
                      <a:pt x="40" y="40"/>
                    </a:cubicBezTo>
                    <a:cubicBezTo>
                      <a:pt x="20" y="44"/>
                      <a:pt x="20" y="44"/>
                      <a:pt x="20" y="44"/>
                    </a:cubicBezTo>
                    <a:cubicBezTo>
                      <a:pt x="0" y="24"/>
                      <a:pt x="0" y="24"/>
                      <a:pt x="0" y="24"/>
                    </a:cubicBezTo>
                    <a:cubicBezTo>
                      <a:pt x="0" y="44"/>
                      <a:pt x="0" y="44"/>
                      <a:pt x="0" y="44"/>
                    </a:cubicBezTo>
                    <a:cubicBezTo>
                      <a:pt x="0" y="46"/>
                      <a:pt x="1" y="49"/>
                      <a:pt x="3" y="51"/>
                    </a:cubicBezTo>
                    <a:lnTo>
                      <a:pt x="21" y="69"/>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86" name="Freeform 27">
                <a:extLst>
                  <a:ext uri="{FF2B5EF4-FFF2-40B4-BE49-F238E27FC236}">
                    <a16:creationId xmlns:a16="http://schemas.microsoft.com/office/drawing/2014/main" id="{64A3D2BF-750E-40AC-90A4-22E24DA02911}"/>
                  </a:ext>
                </a:extLst>
              </p:cNvPr>
              <p:cNvSpPr>
                <a:spLocks/>
              </p:cNvSpPr>
              <p:nvPr/>
            </p:nvSpPr>
            <p:spPr bwMode="auto">
              <a:xfrm>
                <a:off x="4678363" y="5688013"/>
                <a:ext cx="306388" cy="311150"/>
              </a:xfrm>
              <a:custGeom>
                <a:avLst/>
                <a:gdLst>
                  <a:gd name="T0" fmla="*/ 106 w 109"/>
                  <a:gd name="T1" fmla="*/ 60 h 111"/>
                  <a:gd name="T2" fmla="*/ 88 w 109"/>
                  <a:gd name="T3" fmla="*/ 42 h 111"/>
                  <a:gd name="T4" fmla="*/ 82 w 109"/>
                  <a:gd name="T5" fmla="*/ 40 h 111"/>
                  <a:gd name="T6" fmla="*/ 81 w 109"/>
                  <a:gd name="T7" fmla="*/ 40 h 111"/>
                  <a:gd name="T8" fmla="*/ 62 w 109"/>
                  <a:gd name="T9" fmla="*/ 44 h 111"/>
                  <a:gd name="T10" fmla="*/ 18 w 109"/>
                  <a:gd name="T11" fmla="*/ 0 h 111"/>
                  <a:gd name="T12" fmla="*/ 15 w 109"/>
                  <a:gd name="T13" fmla="*/ 3 h 111"/>
                  <a:gd name="T14" fmla="*/ 59 w 109"/>
                  <a:gd name="T15" fmla="*/ 46 h 111"/>
                  <a:gd name="T16" fmla="*/ 60 w 109"/>
                  <a:gd name="T17" fmla="*/ 48 h 111"/>
                  <a:gd name="T18" fmla="*/ 62 w 109"/>
                  <a:gd name="T19" fmla="*/ 48 h 111"/>
                  <a:gd name="T20" fmla="*/ 82 w 109"/>
                  <a:gd name="T21" fmla="*/ 44 h 111"/>
                  <a:gd name="T22" fmla="*/ 82 w 109"/>
                  <a:gd name="T23" fmla="*/ 44 h 111"/>
                  <a:gd name="T24" fmla="*/ 85 w 109"/>
                  <a:gd name="T25" fmla="*/ 45 h 111"/>
                  <a:gd name="T26" fmla="*/ 103 w 109"/>
                  <a:gd name="T27" fmla="*/ 63 h 111"/>
                  <a:gd name="T28" fmla="*/ 105 w 109"/>
                  <a:gd name="T29" fmla="*/ 67 h 111"/>
                  <a:gd name="T30" fmla="*/ 105 w 109"/>
                  <a:gd name="T31" fmla="*/ 77 h 111"/>
                  <a:gd name="T32" fmla="*/ 92 w 109"/>
                  <a:gd name="T33" fmla="*/ 64 h 111"/>
                  <a:gd name="T34" fmla="*/ 90 w 109"/>
                  <a:gd name="T35" fmla="*/ 63 h 111"/>
                  <a:gd name="T36" fmla="*/ 88 w 109"/>
                  <a:gd name="T37" fmla="*/ 63 h 111"/>
                  <a:gd name="T38" fmla="*/ 68 w 109"/>
                  <a:gd name="T39" fmla="*/ 67 h 111"/>
                  <a:gd name="T40" fmla="*/ 66 w 109"/>
                  <a:gd name="T41" fmla="*/ 68 h 111"/>
                  <a:gd name="T42" fmla="*/ 65 w 109"/>
                  <a:gd name="T43" fmla="*/ 70 h 111"/>
                  <a:gd name="T44" fmla="*/ 61 w 109"/>
                  <a:gd name="T45" fmla="*/ 90 h 111"/>
                  <a:gd name="T46" fmla="*/ 61 w 109"/>
                  <a:gd name="T47" fmla="*/ 92 h 111"/>
                  <a:gd name="T48" fmla="*/ 62 w 109"/>
                  <a:gd name="T49" fmla="*/ 94 h 111"/>
                  <a:gd name="T50" fmla="*/ 75 w 109"/>
                  <a:gd name="T51" fmla="*/ 107 h 111"/>
                  <a:gd name="T52" fmla="*/ 65 w 109"/>
                  <a:gd name="T53" fmla="*/ 107 h 111"/>
                  <a:gd name="T54" fmla="*/ 61 w 109"/>
                  <a:gd name="T55" fmla="*/ 105 h 111"/>
                  <a:gd name="T56" fmla="*/ 43 w 109"/>
                  <a:gd name="T57" fmla="*/ 87 h 111"/>
                  <a:gd name="T58" fmla="*/ 42 w 109"/>
                  <a:gd name="T59" fmla="*/ 84 h 111"/>
                  <a:gd name="T60" fmla="*/ 46 w 109"/>
                  <a:gd name="T61" fmla="*/ 64 h 111"/>
                  <a:gd name="T62" fmla="*/ 46 w 109"/>
                  <a:gd name="T63" fmla="*/ 62 h 111"/>
                  <a:gd name="T64" fmla="*/ 44 w 109"/>
                  <a:gd name="T65" fmla="*/ 61 h 111"/>
                  <a:gd name="T66" fmla="*/ 3 w 109"/>
                  <a:gd name="T67" fmla="*/ 19 h 111"/>
                  <a:gd name="T68" fmla="*/ 0 w 109"/>
                  <a:gd name="T69" fmla="*/ 22 h 111"/>
                  <a:gd name="T70" fmla="*/ 42 w 109"/>
                  <a:gd name="T71" fmla="*/ 64 h 111"/>
                  <a:gd name="T72" fmla="*/ 38 w 109"/>
                  <a:gd name="T73" fmla="*/ 83 h 111"/>
                  <a:gd name="T74" fmla="*/ 40 w 109"/>
                  <a:gd name="T75" fmla="*/ 90 h 111"/>
                  <a:gd name="T76" fmla="*/ 58 w 109"/>
                  <a:gd name="T77" fmla="*/ 108 h 111"/>
                  <a:gd name="T78" fmla="*/ 65 w 109"/>
                  <a:gd name="T79" fmla="*/ 111 h 111"/>
                  <a:gd name="T80" fmla="*/ 85 w 109"/>
                  <a:gd name="T81" fmla="*/ 111 h 111"/>
                  <a:gd name="T82" fmla="*/ 65 w 109"/>
                  <a:gd name="T83" fmla="*/ 91 h 111"/>
                  <a:gd name="T84" fmla="*/ 69 w 109"/>
                  <a:gd name="T85" fmla="*/ 71 h 111"/>
                  <a:gd name="T86" fmla="*/ 89 w 109"/>
                  <a:gd name="T87" fmla="*/ 67 h 111"/>
                  <a:gd name="T88" fmla="*/ 109 w 109"/>
                  <a:gd name="T89" fmla="*/ 87 h 111"/>
                  <a:gd name="T90" fmla="*/ 109 w 109"/>
                  <a:gd name="T91" fmla="*/ 67 h 111"/>
                  <a:gd name="T92" fmla="*/ 106 w 109"/>
                  <a:gd name="T93" fmla="*/ 6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11">
                    <a:moveTo>
                      <a:pt x="106" y="60"/>
                    </a:moveTo>
                    <a:cubicBezTo>
                      <a:pt x="88" y="42"/>
                      <a:pt x="88" y="42"/>
                      <a:pt x="88" y="42"/>
                    </a:cubicBezTo>
                    <a:cubicBezTo>
                      <a:pt x="87" y="41"/>
                      <a:pt x="84" y="40"/>
                      <a:pt x="82" y="40"/>
                    </a:cubicBezTo>
                    <a:cubicBezTo>
                      <a:pt x="82" y="40"/>
                      <a:pt x="81" y="40"/>
                      <a:pt x="81" y="40"/>
                    </a:cubicBezTo>
                    <a:cubicBezTo>
                      <a:pt x="62" y="44"/>
                      <a:pt x="62" y="44"/>
                      <a:pt x="62" y="44"/>
                    </a:cubicBezTo>
                    <a:cubicBezTo>
                      <a:pt x="18" y="0"/>
                      <a:pt x="18" y="0"/>
                      <a:pt x="18" y="0"/>
                    </a:cubicBezTo>
                    <a:cubicBezTo>
                      <a:pt x="15" y="3"/>
                      <a:pt x="15" y="3"/>
                      <a:pt x="15" y="3"/>
                    </a:cubicBezTo>
                    <a:cubicBezTo>
                      <a:pt x="59" y="46"/>
                      <a:pt x="59" y="46"/>
                      <a:pt x="59" y="46"/>
                    </a:cubicBezTo>
                    <a:cubicBezTo>
                      <a:pt x="60" y="48"/>
                      <a:pt x="60" y="48"/>
                      <a:pt x="60" y="48"/>
                    </a:cubicBezTo>
                    <a:cubicBezTo>
                      <a:pt x="62" y="48"/>
                      <a:pt x="62" y="48"/>
                      <a:pt x="62" y="48"/>
                    </a:cubicBezTo>
                    <a:cubicBezTo>
                      <a:pt x="82" y="44"/>
                      <a:pt x="82" y="44"/>
                      <a:pt x="82" y="44"/>
                    </a:cubicBezTo>
                    <a:cubicBezTo>
                      <a:pt x="82" y="44"/>
                      <a:pt x="82" y="44"/>
                      <a:pt x="82" y="44"/>
                    </a:cubicBezTo>
                    <a:cubicBezTo>
                      <a:pt x="83" y="44"/>
                      <a:pt x="85" y="44"/>
                      <a:pt x="85" y="45"/>
                    </a:cubicBezTo>
                    <a:cubicBezTo>
                      <a:pt x="103" y="63"/>
                      <a:pt x="103" y="63"/>
                      <a:pt x="103" y="63"/>
                    </a:cubicBezTo>
                    <a:cubicBezTo>
                      <a:pt x="104" y="64"/>
                      <a:pt x="105" y="66"/>
                      <a:pt x="105" y="67"/>
                    </a:cubicBezTo>
                    <a:cubicBezTo>
                      <a:pt x="105" y="77"/>
                      <a:pt x="105" y="77"/>
                      <a:pt x="105" y="77"/>
                    </a:cubicBezTo>
                    <a:cubicBezTo>
                      <a:pt x="92" y="64"/>
                      <a:pt x="92" y="64"/>
                      <a:pt x="92" y="64"/>
                    </a:cubicBezTo>
                    <a:cubicBezTo>
                      <a:pt x="90" y="63"/>
                      <a:pt x="90" y="63"/>
                      <a:pt x="90" y="63"/>
                    </a:cubicBezTo>
                    <a:cubicBezTo>
                      <a:pt x="88" y="63"/>
                      <a:pt x="88" y="63"/>
                      <a:pt x="88" y="63"/>
                    </a:cubicBezTo>
                    <a:cubicBezTo>
                      <a:pt x="68" y="67"/>
                      <a:pt x="68" y="67"/>
                      <a:pt x="68" y="67"/>
                    </a:cubicBezTo>
                    <a:cubicBezTo>
                      <a:pt x="66" y="68"/>
                      <a:pt x="66" y="68"/>
                      <a:pt x="66" y="68"/>
                    </a:cubicBezTo>
                    <a:cubicBezTo>
                      <a:pt x="65" y="70"/>
                      <a:pt x="65" y="70"/>
                      <a:pt x="65" y="70"/>
                    </a:cubicBezTo>
                    <a:cubicBezTo>
                      <a:pt x="61" y="90"/>
                      <a:pt x="61" y="90"/>
                      <a:pt x="61" y="90"/>
                    </a:cubicBezTo>
                    <a:cubicBezTo>
                      <a:pt x="61" y="92"/>
                      <a:pt x="61" y="92"/>
                      <a:pt x="61" y="92"/>
                    </a:cubicBezTo>
                    <a:cubicBezTo>
                      <a:pt x="62" y="94"/>
                      <a:pt x="62" y="94"/>
                      <a:pt x="62" y="94"/>
                    </a:cubicBezTo>
                    <a:cubicBezTo>
                      <a:pt x="75" y="107"/>
                      <a:pt x="75" y="107"/>
                      <a:pt x="75" y="107"/>
                    </a:cubicBezTo>
                    <a:cubicBezTo>
                      <a:pt x="65" y="107"/>
                      <a:pt x="65" y="107"/>
                      <a:pt x="65" y="107"/>
                    </a:cubicBezTo>
                    <a:cubicBezTo>
                      <a:pt x="64" y="107"/>
                      <a:pt x="62" y="106"/>
                      <a:pt x="61" y="105"/>
                    </a:cubicBezTo>
                    <a:cubicBezTo>
                      <a:pt x="43" y="87"/>
                      <a:pt x="43" y="87"/>
                      <a:pt x="43" y="87"/>
                    </a:cubicBezTo>
                    <a:cubicBezTo>
                      <a:pt x="42" y="86"/>
                      <a:pt x="42" y="85"/>
                      <a:pt x="42" y="84"/>
                    </a:cubicBezTo>
                    <a:cubicBezTo>
                      <a:pt x="46" y="64"/>
                      <a:pt x="46" y="64"/>
                      <a:pt x="46" y="64"/>
                    </a:cubicBezTo>
                    <a:cubicBezTo>
                      <a:pt x="46" y="62"/>
                      <a:pt x="46" y="62"/>
                      <a:pt x="46" y="62"/>
                    </a:cubicBezTo>
                    <a:cubicBezTo>
                      <a:pt x="44" y="61"/>
                      <a:pt x="44" y="61"/>
                      <a:pt x="44" y="61"/>
                    </a:cubicBezTo>
                    <a:cubicBezTo>
                      <a:pt x="3" y="19"/>
                      <a:pt x="3" y="19"/>
                      <a:pt x="3" y="19"/>
                    </a:cubicBezTo>
                    <a:cubicBezTo>
                      <a:pt x="0" y="22"/>
                      <a:pt x="0" y="22"/>
                      <a:pt x="0" y="22"/>
                    </a:cubicBezTo>
                    <a:cubicBezTo>
                      <a:pt x="42" y="64"/>
                      <a:pt x="42" y="64"/>
                      <a:pt x="42" y="64"/>
                    </a:cubicBezTo>
                    <a:cubicBezTo>
                      <a:pt x="38" y="83"/>
                      <a:pt x="38" y="83"/>
                      <a:pt x="38" y="83"/>
                    </a:cubicBezTo>
                    <a:cubicBezTo>
                      <a:pt x="37" y="85"/>
                      <a:pt x="38" y="88"/>
                      <a:pt x="40" y="90"/>
                    </a:cubicBezTo>
                    <a:cubicBezTo>
                      <a:pt x="58" y="108"/>
                      <a:pt x="58" y="108"/>
                      <a:pt x="58" y="108"/>
                    </a:cubicBezTo>
                    <a:cubicBezTo>
                      <a:pt x="60" y="110"/>
                      <a:pt x="63" y="111"/>
                      <a:pt x="65" y="111"/>
                    </a:cubicBezTo>
                    <a:cubicBezTo>
                      <a:pt x="85" y="111"/>
                      <a:pt x="85" y="111"/>
                      <a:pt x="85" y="111"/>
                    </a:cubicBezTo>
                    <a:cubicBezTo>
                      <a:pt x="65" y="91"/>
                      <a:pt x="65" y="91"/>
                      <a:pt x="65" y="91"/>
                    </a:cubicBezTo>
                    <a:cubicBezTo>
                      <a:pt x="69" y="71"/>
                      <a:pt x="69" y="71"/>
                      <a:pt x="69" y="71"/>
                    </a:cubicBezTo>
                    <a:cubicBezTo>
                      <a:pt x="89" y="67"/>
                      <a:pt x="89" y="67"/>
                      <a:pt x="89" y="67"/>
                    </a:cubicBezTo>
                    <a:cubicBezTo>
                      <a:pt x="109" y="87"/>
                      <a:pt x="109" y="87"/>
                      <a:pt x="109" y="87"/>
                    </a:cubicBezTo>
                    <a:cubicBezTo>
                      <a:pt x="109" y="67"/>
                      <a:pt x="109" y="67"/>
                      <a:pt x="109" y="67"/>
                    </a:cubicBezTo>
                    <a:cubicBezTo>
                      <a:pt x="109" y="65"/>
                      <a:pt x="108" y="62"/>
                      <a:pt x="106" y="6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87" name="Freeform 28">
                <a:extLst>
                  <a:ext uri="{FF2B5EF4-FFF2-40B4-BE49-F238E27FC236}">
                    <a16:creationId xmlns:a16="http://schemas.microsoft.com/office/drawing/2014/main" id="{AC302D7C-4AFE-49EB-A249-0B9A0BF130E1}"/>
                  </a:ext>
                </a:extLst>
              </p:cNvPr>
              <p:cNvSpPr>
                <a:spLocks/>
              </p:cNvSpPr>
              <p:nvPr/>
            </p:nvSpPr>
            <p:spPr bwMode="auto">
              <a:xfrm>
                <a:off x="4814888" y="5421313"/>
                <a:ext cx="73025" cy="61913"/>
              </a:xfrm>
              <a:custGeom>
                <a:avLst/>
                <a:gdLst>
                  <a:gd name="T0" fmla="*/ 3 w 26"/>
                  <a:gd name="T1" fmla="*/ 7 h 22"/>
                  <a:gd name="T2" fmla="*/ 5 w 26"/>
                  <a:gd name="T3" fmla="*/ 5 h 22"/>
                  <a:gd name="T4" fmla="*/ 8 w 26"/>
                  <a:gd name="T5" fmla="*/ 4 h 22"/>
                  <a:gd name="T6" fmla="*/ 10 w 26"/>
                  <a:gd name="T7" fmla="*/ 5 h 22"/>
                  <a:gd name="T8" fmla="*/ 20 w 26"/>
                  <a:gd name="T9" fmla="*/ 12 h 22"/>
                  <a:gd name="T10" fmla="*/ 21 w 26"/>
                  <a:gd name="T11" fmla="*/ 18 h 22"/>
                  <a:gd name="T12" fmla="*/ 19 w 26"/>
                  <a:gd name="T13" fmla="*/ 20 h 22"/>
                  <a:gd name="T14" fmla="*/ 22 w 26"/>
                  <a:gd name="T15" fmla="*/ 22 h 22"/>
                  <a:gd name="T16" fmla="*/ 24 w 26"/>
                  <a:gd name="T17" fmla="*/ 21 h 22"/>
                  <a:gd name="T18" fmla="*/ 22 w 26"/>
                  <a:gd name="T19" fmla="*/ 9 h 22"/>
                  <a:gd name="T20" fmla="*/ 13 w 26"/>
                  <a:gd name="T21" fmla="*/ 2 h 22"/>
                  <a:gd name="T22" fmla="*/ 8 w 26"/>
                  <a:gd name="T23" fmla="*/ 0 h 22"/>
                  <a:gd name="T24" fmla="*/ 2 w 26"/>
                  <a:gd name="T25" fmla="*/ 3 h 22"/>
                  <a:gd name="T26" fmla="*/ 0 w 26"/>
                  <a:gd name="T27" fmla="*/ 4 h 22"/>
                  <a:gd name="T28" fmla="*/ 3 w 26"/>
                  <a:gd name="T29"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2">
                    <a:moveTo>
                      <a:pt x="3" y="7"/>
                    </a:moveTo>
                    <a:cubicBezTo>
                      <a:pt x="5" y="5"/>
                      <a:pt x="5" y="5"/>
                      <a:pt x="5" y="5"/>
                    </a:cubicBezTo>
                    <a:cubicBezTo>
                      <a:pt x="5" y="4"/>
                      <a:pt x="7" y="4"/>
                      <a:pt x="8" y="4"/>
                    </a:cubicBezTo>
                    <a:cubicBezTo>
                      <a:pt x="8" y="4"/>
                      <a:pt x="9" y="4"/>
                      <a:pt x="10" y="5"/>
                    </a:cubicBezTo>
                    <a:cubicBezTo>
                      <a:pt x="20" y="12"/>
                      <a:pt x="20" y="12"/>
                      <a:pt x="20" y="12"/>
                    </a:cubicBezTo>
                    <a:cubicBezTo>
                      <a:pt x="22" y="14"/>
                      <a:pt x="22" y="16"/>
                      <a:pt x="21" y="18"/>
                    </a:cubicBezTo>
                    <a:cubicBezTo>
                      <a:pt x="19" y="20"/>
                      <a:pt x="19" y="20"/>
                      <a:pt x="19" y="20"/>
                    </a:cubicBezTo>
                    <a:cubicBezTo>
                      <a:pt x="22" y="22"/>
                      <a:pt x="22" y="22"/>
                      <a:pt x="22" y="22"/>
                    </a:cubicBezTo>
                    <a:cubicBezTo>
                      <a:pt x="24" y="21"/>
                      <a:pt x="24" y="21"/>
                      <a:pt x="24" y="21"/>
                    </a:cubicBezTo>
                    <a:cubicBezTo>
                      <a:pt x="26" y="17"/>
                      <a:pt x="26" y="12"/>
                      <a:pt x="22" y="9"/>
                    </a:cubicBezTo>
                    <a:cubicBezTo>
                      <a:pt x="13" y="2"/>
                      <a:pt x="13" y="2"/>
                      <a:pt x="13" y="2"/>
                    </a:cubicBezTo>
                    <a:cubicBezTo>
                      <a:pt x="11" y="0"/>
                      <a:pt x="10" y="0"/>
                      <a:pt x="8" y="0"/>
                    </a:cubicBezTo>
                    <a:cubicBezTo>
                      <a:pt x="5" y="0"/>
                      <a:pt x="3" y="1"/>
                      <a:pt x="2" y="3"/>
                    </a:cubicBezTo>
                    <a:cubicBezTo>
                      <a:pt x="0" y="4"/>
                      <a:pt x="0" y="4"/>
                      <a:pt x="0" y="4"/>
                    </a:cubicBezTo>
                    <a:lnTo>
                      <a:pt x="3" y="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88" name="Freeform 29">
                <a:extLst>
                  <a:ext uri="{FF2B5EF4-FFF2-40B4-BE49-F238E27FC236}">
                    <a16:creationId xmlns:a16="http://schemas.microsoft.com/office/drawing/2014/main" id="{F232FA62-2AE5-4582-9828-866A221E3E89}"/>
                  </a:ext>
                </a:extLst>
              </p:cNvPr>
              <p:cNvSpPr>
                <a:spLocks/>
              </p:cNvSpPr>
              <p:nvPr/>
            </p:nvSpPr>
            <p:spPr bwMode="auto">
              <a:xfrm>
                <a:off x="4386263" y="5499101"/>
                <a:ext cx="438150" cy="503238"/>
              </a:xfrm>
              <a:custGeom>
                <a:avLst/>
                <a:gdLst>
                  <a:gd name="T0" fmla="*/ 153 w 156"/>
                  <a:gd name="T1" fmla="*/ 15 h 179"/>
                  <a:gd name="T2" fmla="*/ 26 w 156"/>
                  <a:gd name="T3" fmla="*/ 174 h 179"/>
                  <a:gd name="T4" fmla="*/ 23 w 156"/>
                  <a:gd name="T5" fmla="*/ 175 h 179"/>
                  <a:gd name="T6" fmla="*/ 20 w 156"/>
                  <a:gd name="T7" fmla="*/ 174 h 179"/>
                  <a:gd name="T8" fmla="*/ 6 w 156"/>
                  <a:gd name="T9" fmla="*/ 163 h 179"/>
                  <a:gd name="T10" fmla="*/ 5 w 156"/>
                  <a:gd name="T11" fmla="*/ 160 h 179"/>
                  <a:gd name="T12" fmla="*/ 6 w 156"/>
                  <a:gd name="T13" fmla="*/ 157 h 179"/>
                  <a:gd name="T14" fmla="*/ 137 w 156"/>
                  <a:gd name="T15" fmla="*/ 2 h 179"/>
                  <a:gd name="T16" fmla="*/ 134 w 156"/>
                  <a:gd name="T17" fmla="*/ 0 h 179"/>
                  <a:gd name="T18" fmla="*/ 3 w 156"/>
                  <a:gd name="T19" fmla="*/ 155 h 179"/>
                  <a:gd name="T20" fmla="*/ 4 w 156"/>
                  <a:gd name="T21" fmla="*/ 166 h 179"/>
                  <a:gd name="T22" fmla="*/ 18 w 156"/>
                  <a:gd name="T23" fmla="*/ 177 h 179"/>
                  <a:gd name="T24" fmla="*/ 23 w 156"/>
                  <a:gd name="T25" fmla="*/ 179 h 179"/>
                  <a:gd name="T26" fmla="*/ 29 w 156"/>
                  <a:gd name="T27" fmla="*/ 176 h 179"/>
                  <a:gd name="T28" fmla="*/ 156 w 156"/>
                  <a:gd name="T29" fmla="*/ 18 h 179"/>
                  <a:gd name="T30" fmla="*/ 153 w 156"/>
                  <a:gd name="T31"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179">
                    <a:moveTo>
                      <a:pt x="153" y="15"/>
                    </a:moveTo>
                    <a:cubicBezTo>
                      <a:pt x="26" y="174"/>
                      <a:pt x="26" y="174"/>
                      <a:pt x="26" y="174"/>
                    </a:cubicBezTo>
                    <a:cubicBezTo>
                      <a:pt x="25" y="174"/>
                      <a:pt x="24" y="175"/>
                      <a:pt x="23" y="175"/>
                    </a:cubicBezTo>
                    <a:cubicBezTo>
                      <a:pt x="22" y="175"/>
                      <a:pt x="21" y="175"/>
                      <a:pt x="20" y="174"/>
                    </a:cubicBezTo>
                    <a:cubicBezTo>
                      <a:pt x="6" y="163"/>
                      <a:pt x="6" y="163"/>
                      <a:pt x="6" y="163"/>
                    </a:cubicBezTo>
                    <a:cubicBezTo>
                      <a:pt x="5" y="162"/>
                      <a:pt x="5" y="161"/>
                      <a:pt x="5" y="160"/>
                    </a:cubicBezTo>
                    <a:cubicBezTo>
                      <a:pt x="5" y="159"/>
                      <a:pt x="5" y="158"/>
                      <a:pt x="6" y="157"/>
                    </a:cubicBezTo>
                    <a:cubicBezTo>
                      <a:pt x="137" y="2"/>
                      <a:pt x="137" y="2"/>
                      <a:pt x="137" y="2"/>
                    </a:cubicBezTo>
                    <a:cubicBezTo>
                      <a:pt x="134" y="0"/>
                      <a:pt x="134" y="0"/>
                      <a:pt x="134" y="0"/>
                    </a:cubicBezTo>
                    <a:cubicBezTo>
                      <a:pt x="3" y="155"/>
                      <a:pt x="3" y="155"/>
                      <a:pt x="3" y="155"/>
                    </a:cubicBezTo>
                    <a:cubicBezTo>
                      <a:pt x="0" y="158"/>
                      <a:pt x="0" y="163"/>
                      <a:pt x="4" y="166"/>
                    </a:cubicBezTo>
                    <a:cubicBezTo>
                      <a:pt x="18" y="177"/>
                      <a:pt x="18" y="177"/>
                      <a:pt x="18" y="177"/>
                    </a:cubicBezTo>
                    <a:cubicBezTo>
                      <a:pt x="19" y="178"/>
                      <a:pt x="21" y="179"/>
                      <a:pt x="23" y="179"/>
                    </a:cubicBezTo>
                    <a:cubicBezTo>
                      <a:pt x="25" y="179"/>
                      <a:pt x="27" y="178"/>
                      <a:pt x="29" y="176"/>
                    </a:cubicBezTo>
                    <a:cubicBezTo>
                      <a:pt x="156" y="18"/>
                      <a:pt x="156" y="18"/>
                      <a:pt x="156" y="18"/>
                    </a:cubicBezTo>
                    <a:lnTo>
                      <a:pt x="153" y="15"/>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89" name="Freeform 30">
                <a:extLst>
                  <a:ext uri="{FF2B5EF4-FFF2-40B4-BE49-F238E27FC236}">
                    <a16:creationId xmlns:a16="http://schemas.microsoft.com/office/drawing/2014/main" id="{71A6772A-A3A7-4E10-A0C4-1FBF51A16D83}"/>
                  </a:ext>
                </a:extLst>
              </p:cNvPr>
              <p:cNvSpPr>
                <a:spLocks noEditPoints="1"/>
              </p:cNvSpPr>
              <p:nvPr/>
            </p:nvSpPr>
            <p:spPr bwMode="auto">
              <a:xfrm>
                <a:off x="4594225" y="5395913"/>
                <a:ext cx="401638" cy="255588"/>
              </a:xfrm>
              <a:custGeom>
                <a:avLst/>
                <a:gdLst>
                  <a:gd name="T0" fmla="*/ 54 w 143"/>
                  <a:gd name="T1" fmla="*/ 4 h 91"/>
                  <a:gd name="T2" fmla="*/ 54 w 143"/>
                  <a:gd name="T3" fmla="*/ 4 h 91"/>
                  <a:gd name="T4" fmla="*/ 72 w 143"/>
                  <a:gd name="T5" fmla="*/ 10 h 91"/>
                  <a:gd name="T6" fmla="*/ 100 w 143"/>
                  <a:gd name="T7" fmla="*/ 33 h 91"/>
                  <a:gd name="T8" fmla="*/ 100 w 143"/>
                  <a:gd name="T9" fmla="*/ 36 h 91"/>
                  <a:gd name="T10" fmla="*/ 114 w 143"/>
                  <a:gd name="T11" fmla="*/ 49 h 91"/>
                  <a:gd name="T12" fmla="*/ 115 w 143"/>
                  <a:gd name="T13" fmla="*/ 49 h 91"/>
                  <a:gd name="T14" fmla="*/ 117 w 143"/>
                  <a:gd name="T15" fmla="*/ 49 h 91"/>
                  <a:gd name="T16" fmla="*/ 118 w 143"/>
                  <a:gd name="T17" fmla="*/ 48 h 91"/>
                  <a:gd name="T18" fmla="*/ 119 w 143"/>
                  <a:gd name="T19" fmla="*/ 47 h 91"/>
                  <a:gd name="T20" fmla="*/ 122 w 143"/>
                  <a:gd name="T21" fmla="*/ 44 h 91"/>
                  <a:gd name="T22" fmla="*/ 138 w 143"/>
                  <a:gd name="T23" fmla="*/ 56 h 91"/>
                  <a:gd name="T24" fmla="*/ 114 w 143"/>
                  <a:gd name="T25" fmla="*/ 85 h 91"/>
                  <a:gd name="T26" fmla="*/ 98 w 143"/>
                  <a:gd name="T27" fmla="*/ 73 h 91"/>
                  <a:gd name="T28" fmla="*/ 102 w 143"/>
                  <a:gd name="T29" fmla="*/ 69 h 91"/>
                  <a:gd name="T30" fmla="*/ 103 w 143"/>
                  <a:gd name="T31" fmla="*/ 67 h 91"/>
                  <a:gd name="T32" fmla="*/ 103 w 143"/>
                  <a:gd name="T33" fmla="*/ 66 h 91"/>
                  <a:gd name="T34" fmla="*/ 103 w 143"/>
                  <a:gd name="T35" fmla="*/ 65 h 91"/>
                  <a:gd name="T36" fmla="*/ 88 w 143"/>
                  <a:gd name="T37" fmla="*/ 52 h 91"/>
                  <a:gd name="T38" fmla="*/ 87 w 143"/>
                  <a:gd name="T39" fmla="*/ 52 h 91"/>
                  <a:gd name="T40" fmla="*/ 83 w 143"/>
                  <a:gd name="T41" fmla="*/ 53 h 91"/>
                  <a:gd name="T42" fmla="*/ 60 w 143"/>
                  <a:gd name="T43" fmla="*/ 34 h 91"/>
                  <a:gd name="T44" fmla="*/ 18 w 143"/>
                  <a:gd name="T45" fmla="*/ 5 h 91"/>
                  <a:gd name="T46" fmla="*/ 53 w 143"/>
                  <a:gd name="T47" fmla="*/ 4 h 91"/>
                  <a:gd name="T48" fmla="*/ 54 w 143"/>
                  <a:gd name="T49" fmla="*/ 4 h 91"/>
                  <a:gd name="T50" fmla="*/ 54 w 143"/>
                  <a:gd name="T51" fmla="*/ 0 h 91"/>
                  <a:gd name="T52" fmla="*/ 53 w 143"/>
                  <a:gd name="T53" fmla="*/ 0 h 91"/>
                  <a:gd name="T54" fmla="*/ 4 w 143"/>
                  <a:gd name="T55" fmla="*/ 2 h 91"/>
                  <a:gd name="T56" fmla="*/ 0 w 143"/>
                  <a:gd name="T57" fmla="*/ 6 h 91"/>
                  <a:gd name="T58" fmla="*/ 4 w 143"/>
                  <a:gd name="T59" fmla="*/ 10 h 91"/>
                  <a:gd name="T60" fmla="*/ 5 w 143"/>
                  <a:gd name="T61" fmla="*/ 10 h 91"/>
                  <a:gd name="T62" fmla="*/ 15 w 143"/>
                  <a:gd name="T63" fmla="*/ 9 h 91"/>
                  <a:gd name="T64" fmla="*/ 57 w 143"/>
                  <a:gd name="T65" fmla="*/ 37 h 91"/>
                  <a:gd name="T66" fmla="*/ 83 w 143"/>
                  <a:gd name="T67" fmla="*/ 58 h 91"/>
                  <a:gd name="T68" fmla="*/ 87 w 143"/>
                  <a:gd name="T69" fmla="*/ 56 h 91"/>
                  <a:gd name="T70" fmla="*/ 88 w 143"/>
                  <a:gd name="T71" fmla="*/ 56 h 91"/>
                  <a:gd name="T72" fmla="*/ 99 w 143"/>
                  <a:gd name="T73" fmla="*/ 65 h 91"/>
                  <a:gd name="T74" fmla="*/ 99 w 143"/>
                  <a:gd name="T75" fmla="*/ 66 h 91"/>
                  <a:gd name="T76" fmla="*/ 93 w 143"/>
                  <a:gd name="T77" fmla="*/ 73 h 91"/>
                  <a:gd name="T78" fmla="*/ 115 w 143"/>
                  <a:gd name="T79" fmla="*/ 91 h 91"/>
                  <a:gd name="T80" fmla="*/ 143 w 143"/>
                  <a:gd name="T81" fmla="*/ 56 h 91"/>
                  <a:gd name="T82" fmla="*/ 121 w 143"/>
                  <a:gd name="T83" fmla="*/ 38 h 91"/>
                  <a:gd name="T84" fmla="*/ 116 w 143"/>
                  <a:gd name="T85" fmla="*/ 45 h 91"/>
                  <a:gd name="T86" fmla="*/ 115 w 143"/>
                  <a:gd name="T87" fmla="*/ 45 h 91"/>
                  <a:gd name="T88" fmla="*/ 114 w 143"/>
                  <a:gd name="T89" fmla="*/ 45 h 91"/>
                  <a:gd name="T90" fmla="*/ 104 w 143"/>
                  <a:gd name="T91" fmla="*/ 36 h 91"/>
                  <a:gd name="T92" fmla="*/ 104 w 143"/>
                  <a:gd name="T93" fmla="*/ 31 h 91"/>
                  <a:gd name="T94" fmla="*/ 75 w 143"/>
                  <a:gd name="T95" fmla="*/ 7 h 91"/>
                  <a:gd name="T96" fmla="*/ 54 w 143"/>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 h="91">
                    <a:moveTo>
                      <a:pt x="54" y="4"/>
                    </a:moveTo>
                    <a:cubicBezTo>
                      <a:pt x="54" y="4"/>
                      <a:pt x="54" y="4"/>
                      <a:pt x="54" y="4"/>
                    </a:cubicBezTo>
                    <a:cubicBezTo>
                      <a:pt x="59" y="4"/>
                      <a:pt x="68" y="6"/>
                      <a:pt x="72" y="10"/>
                    </a:cubicBezTo>
                    <a:cubicBezTo>
                      <a:pt x="100" y="33"/>
                      <a:pt x="100" y="33"/>
                      <a:pt x="100" y="33"/>
                    </a:cubicBezTo>
                    <a:cubicBezTo>
                      <a:pt x="100" y="34"/>
                      <a:pt x="100" y="35"/>
                      <a:pt x="100" y="36"/>
                    </a:cubicBezTo>
                    <a:cubicBezTo>
                      <a:pt x="100" y="44"/>
                      <a:pt x="106" y="49"/>
                      <a:pt x="114" y="49"/>
                    </a:cubicBezTo>
                    <a:cubicBezTo>
                      <a:pt x="114" y="49"/>
                      <a:pt x="115" y="49"/>
                      <a:pt x="115" y="49"/>
                    </a:cubicBezTo>
                    <a:cubicBezTo>
                      <a:pt x="116" y="49"/>
                      <a:pt x="116" y="49"/>
                      <a:pt x="117" y="49"/>
                    </a:cubicBezTo>
                    <a:cubicBezTo>
                      <a:pt x="118" y="48"/>
                      <a:pt x="118" y="48"/>
                      <a:pt x="118" y="48"/>
                    </a:cubicBezTo>
                    <a:cubicBezTo>
                      <a:pt x="119" y="47"/>
                      <a:pt x="119" y="47"/>
                      <a:pt x="119" y="47"/>
                    </a:cubicBezTo>
                    <a:cubicBezTo>
                      <a:pt x="122" y="44"/>
                      <a:pt x="122" y="44"/>
                      <a:pt x="122" y="44"/>
                    </a:cubicBezTo>
                    <a:cubicBezTo>
                      <a:pt x="138" y="56"/>
                      <a:pt x="138" y="56"/>
                      <a:pt x="138" y="56"/>
                    </a:cubicBezTo>
                    <a:cubicBezTo>
                      <a:pt x="114" y="85"/>
                      <a:pt x="114" y="85"/>
                      <a:pt x="114" y="85"/>
                    </a:cubicBezTo>
                    <a:cubicBezTo>
                      <a:pt x="98" y="73"/>
                      <a:pt x="98" y="73"/>
                      <a:pt x="98" y="73"/>
                    </a:cubicBezTo>
                    <a:cubicBezTo>
                      <a:pt x="102" y="69"/>
                      <a:pt x="102" y="69"/>
                      <a:pt x="102" y="69"/>
                    </a:cubicBezTo>
                    <a:cubicBezTo>
                      <a:pt x="103" y="67"/>
                      <a:pt x="103" y="67"/>
                      <a:pt x="103" y="67"/>
                    </a:cubicBezTo>
                    <a:cubicBezTo>
                      <a:pt x="103" y="66"/>
                      <a:pt x="103" y="66"/>
                      <a:pt x="103" y="66"/>
                    </a:cubicBezTo>
                    <a:cubicBezTo>
                      <a:pt x="103" y="66"/>
                      <a:pt x="103" y="65"/>
                      <a:pt x="103" y="65"/>
                    </a:cubicBezTo>
                    <a:cubicBezTo>
                      <a:pt x="102" y="57"/>
                      <a:pt x="96" y="52"/>
                      <a:pt x="88" y="52"/>
                    </a:cubicBezTo>
                    <a:cubicBezTo>
                      <a:pt x="88" y="52"/>
                      <a:pt x="87" y="52"/>
                      <a:pt x="87" y="52"/>
                    </a:cubicBezTo>
                    <a:cubicBezTo>
                      <a:pt x="86" y="52"/>
                      <a:pt x="84" y="53"/>
                      <a:pt x="83" y="53"/>
                    </a:cubicBezTo>
                    <a:cubicBezTo>
                      <a:pt x="60" y="34"/>
                      <a:pt x="60" y="34"/>
                      <a:pt x="60" y="34"/>
                    </a:cubicBezTo>
                    <a:cubicBezTo>
                      <a:pt x="54" y="20"/>
                      <a:pt x="44" y="6"/>
                      <a:pt x="18" y="5"/>
                    </a:cubicBezTo>
                    <a:cubicBezTo>
                      <a:pt x="53" y="4"/>
                      <a:pt x="53" y="4"/>
                      <a:pt x="53" y="4"/>
                    </a:cubicBezTo>
                    <a:cubicBezTo>
                      <a:pt x="54" y="4"/>
                      <a:pt x="54" y="4"/>
                      <a:pt x="54" y="4"/>
                    </a:cubicBezTo>
                    <a:close/>
                    <a:moveTo>
                      <a:pt x="54" y="0"/>
                    </a:moveTo>
                    <a:cubicBezTo>
                      <a:pt x="53" y="0"/>
                      <a:pt x="53" y="0"/>
                      <a:pt x="53" y="0"/>
                    </a:cubicBezTo>
                    <a:cubicBezTo>
                      <a:pt x="4" y="2"/>
                      <a:pt x="4" y="2"/>
                      <a:pt x="4" y="2"/>
                    </a:cubicBezTo>
                    <a:cubicBezTo>
                      <a:pt x="2" y="2"/>
                      <a:pt x="0" y="4"/>
                      <a:pt x="0" y="6"/>
                    </a:cubicBezTo>
                    <a:cubicBezTo>
                      <a:pt x="1" y="8"/>
                      <a:pt x="2" y="10"/>
                      <a:pt x="4" y="10"/>
                    </a:cubicBezTo>
                    <a:cubicBezTo>
                      <a:pt x="5" y="10"/>
                      <a:pt x="5" y="10"/>
                      <a:pt x="5" y="10"/>
                    </a:cubicBezTo>
                    <a:cubicBezTo>
                      <a:pt x="9" y="9"/>
                      <a:pt x="12" y="9"/>
                      <a:pt x="15" y="9"/>
                    </a:cubicBezTo>
                    <a:cubicBezTo>
                      <a:pt x="40" y="9"/>
                      <a:pt x="50" y="21"/>
                      <a:pt x="57" y="37"/>
                    </a:cubicBezTo>
                    <a:cubicBezTo>
                      <a:pt x="83" y="58"/>
                      <a:pt x="83" y="58"/>
                      <a:pt x="83" y="58"/>
                    </a:cubicBezTo>
                    <a:cubicBezTo>
                      <a:pt x="84" y="57"/>
                      <a:pt x="86" y="56"/>
                      <a:pt x="87" y="56"/>
                    </a:cubicBezTo>
                    <a:cubicBezTo>
                      <a:pt x="88" y="56"/>
                      <a:pt x="88" y="56"/>
                      <a:pt x="88" y="56"/>
                    </a:cubicBezTo>
                    <a:cubicBezTo>
                      <a:pt x="94" y="56"/>
                      <a:pt x="98" y="60"/>
                      <a:pt x="99" y="65"/>
                    </a:cubicBezTo>
                    <a:cubicBezTo>
                      <a:pt x="99" y="66"/>
                      <a:pt x="99" y="66"/>
                      <a:pt x="99" y="66"/>
                    </a:cubicBezTo>
                    <a:cubicBezTo>
                      <a:pt x="93" y="73"/>
                      <a:pt x="93" y="73"/>
                      <a:pt x="93" y="73"/>
                    </a:cubicBezTo>
                    <a:cubicBezTo>
                      <a:pt x="115" y="91"/>
                      <a:pt x="115" y="91"/>
                      <a:pt x="115" y="91"/>
                    </a:cubicBezTo>
                    <a:cubicBezTo>
                      <a:pt x="143" y="56"/>
                      <a:pt x="143" y="56"/>
                      <a:pt x="143" y="56"/>
                    </a:cubicBezTo>
                    <a:cubicBezTo>
                      <a:pt x="121" y="38"/>
                      <a:pt x="121" y="38"/>
                      <a:pt x="121" y="38"/>
                    </a:cubicBezTo>
                    <a:cubicBezTo>
                      <a:pt x="116" y="45"/>
                      <a:pt x="116" y="45"/>
                      <a:pt x="116" y="45"/>
                    </a:cubicBezTo>
                    <a:cubicBezTo>
                      <a:pt x="116" y="45"/>
                      <a:pt x="115" y="45"/>
                      <a:pt x="115" y="45"/>
                    </a:cubicBezTo>
                    <a:cubicBezTo>
                      <a:pt x="114" y="45"/>
                      <a:pt x="114" y="45"/>
                      <a:pt x="114" y="45"/>
                    </a:cubicBezTo>
                    <a:cubicBezTo>
                      <a:pt x="109" y="45"/>
                      <a:pt x="104" y="41"/>
                      <a:pt x="104" y="36"/>
                    </a:cubicBezTo>
                    <a:cubicBezTo>
                      <a:pt x="103" y="34"/>
                      <a:pt x="104" y="33"/>
                      <a:pt x="104" y="31"/>
                    </a:cubicBezTo>
                    <a:cubicBezTo>
                      <a:pt x="75" y="7"/>
                      <a:pt x="75" y="7"/>
                      <a:pt x="75" y="7"/>
                    </a:cubicBezTo>
                    <a:cubicBezTo>
                      <a:pt x="69" y="3"/>
                      <a:pt x="60" y="0"/>
                      <a:pt x="54"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90" name="Freeform 31">
                <a:extLst>
                  <a:ext uri="{FF2B5EF4-FFF2-40B4-BE49-F238E27FC236}">
                    <a16:creationId xmlns:a16="http://schemas.microsoft.com/office/drawing/2014/main" id="{F063D2AB-3EDB-4523-A0A7-8B65CA20BFF3}"/>
                  </a:ext>
                </a:extLst>
              </p:cNvPr>
              <p:cNvSpPr>
                <a:spLocks noEditPoints="1"/>
              </p:cNvSpPr>
              <p:nvPr/>
            </p:nvSpPr>
            <p:spPr bwMode="auto">
              <a:xfrm>
                <a:off x="4854575" y="5502276"/>
                <a:ext cx="141288" cy="149225"/>
              </a:xfrm>
              <a:custGeom>
                <a:avLst/>
                <a:gdLst>
                  <a:gd name="T0" fmla="*/ 52 w 89"/>
                  <a:gd name="T1" fmla="*/ 11 h 94"/>
                  <a:gd name="T2" fmla="*/ 80 w 89"/>
                  <a:gd name="T3" fmla="*/ 32 h 94"/>
                  <a:gd name="T4" fmla="*/ 37 w 89"/>
                  <a:gd name="T5" fmla="*/ 83 h 94"/>
                  <a:gd name="T6" fmla="*/ 9 w 89"/>
                  <a:gd name="T7" fmla="*/ 62 h 94"/>
                  <a:gd name="T8" fmla="*/ 52 w 89"/>
                  <a:gd name="T9" fmla="*/ 11 h 94"/>
                  <a:gd name="T10" fmla="*/ 52 w 89"/>
                  <a:gd name="T11" fmla="*/ 11 h 94"/>
                  <a:gd name="T12" fmla="*/ 50 w 89"/>
                  <a:gd name="T13" fmla="*/ 0 h 94"/>
                  <a:gd name="T14" fmla="*/ 0 w 89"/>
                  <a:gd name="T15" fmla="*/ 62 h 94"/>
                  <a:gd name="T16" fmla="*/ 39 w 89"/>
                  <a:gd name="T17" fmla="*/ 94 h 94"/>
                  <a:gd name="T18" fmla="*/ 89 w 89"/>
                  <a:gd name="T19" fmla="*/ 32 h 94"/>
                  <a:gd name="T20" fmla="*/ 50 w 89"/>
                  <a:gd name="T21" fmla="*/ 0 h 94"/>
                  <a:gd name="T22" fmla="*/ 50 w 89"/>
                  <a:gd name="T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94">
                    <a:moveTo>
                      <a:pt x="52" y="11"/>
                    </a:moveTo>
                    <a:lnTo>
                      <a:pt x="80" y="32"/>
                    </a:lnTo>
                    <a:lnTo>
                      <a:pt x="37" y="83"/>
                    </a:lnTo>
                    <a:lnTo>
                      <a:pt x="9" y="62"/>
                    </a:lnTo>
                    <a:lnTo>
                      <a:pt x="52" y="11"/>
                    </a:lnTo>
                    <a:lnTo>
                      <a:pt x="52" y="11"/>
                    </a:lnTo>
                    <a:close/>
                    <a:moveTo>
                      <a:pt x="50" y="0"/>
                    </a:moveTo>
                    <a:lnTo>
                      <a:pt x="0" y="62"/>
                    </a:lnTo>
                    <a:lnTo>
                      <a:pt x="39" y="94"/>
                    </a:lnTo>
                    <a:lnTo>
                      <a:pt x="89" y="32"/>
                    </a:lnTo>
                    <a:lnTo>
                      <a:pt x="50" y="0"/>
                    </a:lnTo>
                    <a:lnTo>
                      <a:pt x="50" y="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grpSp>
      </p:grpSp>
      <p:grpSp>
        <p:nvGrpSpPr>
          <p:cNvPr id="191" name="Group 190">
            <a:extLst>
              <a:ext uri="{FF2B5EF4-FFF2-40B4-BE49-F238E27FC236}">
                <a16:creationId xmlns:a16="http://schemas.microsoft.com/office/drawing/2014/main" id="{995EE775-D068-4299-B363-2AEFDFF8D420}"/>
              </a:ext>
            </a:extLst>
          </p:cNvPr>
          <p:cNvGrpSpPr/>
          <p:nvPr/>
        </p:nvGrpSpPr>
        <p:grpSpPr>
          <a:xfrm>
            <a:off x="755900" y="1540904"/>
            <a:ext cx="559338" cy="558075"/>
            <a:chOff x="1795599" y="1568825"/>
            <a:chExt cx="1089940" cy="1087479"/>
          </a:xfrm>
        </p:grpSpPr>
        <p:sp>
          <p:nvSpPr>
            <p:cNvPr id="192" name="Freeform: Shape 191">
              <a:extLst>
                <a:ext uri="{FF2B5EF4-FFF2-40B4-BE49-F238E27FC236}">
                  <a16:creationId xmlns:a16="http://schemas.microsoft.com/office/drawing/2014/main" id="{D7603E2F-FCB5-4339-BDB9-DD518AE6A56F}"/>
                </a:ext>
              </a:extLst>
            </p:cNvPr>
            <p:cNvSpPr>
              <a:spLocks/>
            </p:cNvSpPr>
            <p:nvPr/>
          </p:nvSpPr>
          <p:spPr bwMode="auto">
            <a:xfrm>
              <a:off x="1795599" y="1568825"/>
              <a:ext cx="1089940" cy="1087479"/>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grpSp>
          <p:nvGrpSpPr>
            <p:cNvPr id="193" name="Group 192">
              <a:extLst>
                <a:ext uri="{FF2B5EF4-FFF2-40B4-BE49-F238E27FC236}">
                  <a16:creationId xmlns:a16="http://schemas.microsoft.com/office/drawing/2014/main" id="{68241EA0-7832-4330-8D2D-E1ED106A5075}"/>
                </a:ext>
              </a:extLst>
            </p:cNvPr>
            <p:cNvGrpSpPr/>
            <p:nvPr/>
          </p:nvGrpSpPr>
          <p:grpSpPr>
            <a:xfrm>
              <a:off x="2085388" y="1847454"/>
              <a:ext cx="510362" cy="503803"/>
              <a:chOff x="4378325" y="5392738"/>
              <a:chExt cx="617538" cy="609601"/>
            </a:xfrm>
            <a:solidFill>
              <a:schemeClr val="bg1"/>
            </a:solidFill>
          </p:grpSpPr>
          <p:sp>
            <p:nvSpPr>
              <p:cNvPr id="194" name="Freeform 26">
                <a:extLst>
                  <a:ext uri="{FF2B5EF4-FFF2-40B4-BE49-F238E27FC236}">
                    <a16:creationId xmlns:a16="http://schemas.microsoft.com/office/drawing/2014/main" id="{EF9503A8-8274-4F09-98C8-9DA806749050}"/>
                  </a:ext>
                </a:extLst>
              </p:cNvPr>
              <p:cNvSpPr>
                <a:spLocks/>
              </p:cNvSpPr>
              <p:nvPr/>
            </p:nvSpPr>
            <p:spPr bwMode="auto">
              <a:xfrm>
                <a:off x="4378325" y="5392738"/>
                <a:ext cx="274638" cy="277813"/>
              </a:xfrm>
              <a:custGeom>
                <a:avLst/>
                <a:gdLst>
                  <a:gd name="T0" fmla="*/ 21 w 98"/>
                  <a:gd name="T1" fmla="*/ 69 h 99"/>
                  <a:gd name="T2" fmla="*/ 27 w 98"/>
                  <a:gd name="T3" fmla="*/ 71 h 99"/>
                  <a:gd name="T4" fmla="*/ 28 w 98"/>
                  <a:gd name="T5" fmla="*/ 71 h 99"/>
                  <a:gd name="T6" fmla="*/ 47 w 98"/>
                  <a:gd name="T7" fmla="*/ 67 h 99"/>
                  <a:gd name="T8" fmla="*/ 79 w 98"/>
                  <a:gd name="T9" fmla="*/ 99 h 99"/>
                  <a:gd name="T10" fmla="*/ 82 w 98"/>
                  <a:gd name="T11" fmla="*/ 96 h 99"/>
                  <a:gd name="T12" fmla="*/ 80 w 98"/>
                  <a:gd name="T13" fmla="*/ 94 h 99"/>
                  <a:gd name="T14" fmla="*/ 78 w 98"/>
                  <a:gd name="T15" fmla="*/ 92 h 99"/>
                  <a:gd name="T16" fmla="*/ 50 w 98"/>
                  <a:gd name="T17" fmla="*/ 65 h 99"/>
                  <a:gd name="T18" fmla="*/ 49 w 98"/>
                  <a:gd name="T19" fmla="*/ 63 h 99"/>
                  <a:gd name="T20" fmla="*/ 47 w 98"/>
                  <a:gd name="T21" fmla="*/ 63 h 99"/>
                  <a:gd name="T22" fmla="*/ 27 w 98"/>
                  <a:gd name="T23" fmla="*/ 67 h 99"/>
                  <a:gd name="T24" fmla="*/ 27 w 98"/>
                  <a:gd name="T25" fmla="*/ 67 h 99"/>
                  <a:gd name="T26" fmla="*/ 24 w 98"/>
                  <a:gd name="T27" fmla="*/ 66 h 99"/>
                  <a:gd name="T28" fmla="*/ 6 w 98"/>
                  <a:gd name="T29" fmla="*/ 48 h 99"/>
                  <a:gd name="T30" fmla="*/ 4 w 98"/>
                  <a:gd name="T31" fmla="*/ 44 h 99"/>
                  <a:gd name="T32" fmla="*/ 4 w 98"/>
                  <a:gd name="T33" fmla="*/ 34 h 99"/>
                  <a:gd name="T34" fmla="*/ 17 w 98"/>
                  <a:gd name="T35" fmla="*/ 47 h 99"/>
                  <a:gd name="T36" fmla="*/ 19 w 98"/>
                  <a:gd name="T37" fmla="*/ 48 h 99"/>
                  <a:gd name="T38" fmla="*/ 21 w 98"/>
                  <a:gd name="T39" fmla="*/ 48 h 99"/>
                  <a:gd name="T40" fmla="*/ 41 w 98"/>
                  <a:gd name="T41" fmla="*/ 44 h 99"/>
                  <a:gd name="T42" fmla="*/ 43 w 98"/>
                  <a:gd name="T43" fmla="*/ 43 h 99"/>
                  <a:gd name="T44" fmla="*/ 44 w 98"/>
                  <a:gd name="T45" fmla="*/ 41 h 99"/>
                  <a:gd name="T46" fmla="*/ 48 w 98"/>
                  <a:gd name="T47" fmla="*/ 21 h 99"/>
                  <a:gd name="T48" fmla="*/ 48 w 98"/>
                  <a:gd name="T49" fmla="*/ 19 h 99"/>
                  <a:gd name="T50" fmla="*/ 47 w 98"/>
                  <a:gd name="T51" fmla="*/ 17 h 99"/>
                  <a:gd name="T52" fmla="*/ 34 w 98"/>
                  <a:gd name="T53" fmla="*/ 4 h 99"/>
                  <a:gd name="T54" fmla="*/ 44 w 98"/>
                  <a:gd name="T55" fmla="*/ 4 h 99"/>
                  <a:gd name="T56" fmla="*/ 48 w 98"/>
                  <a:gd name="T57" fmla="*/ 6 h 99"/>
                  <a:gd name="T58" fmla="*/ 66 w 98"/>
                  <a:gd name="T59" fmla="*/ 24 h 99"/>
                  <a:gd name="T60" fmla="*/ 67 w 98"/>
                  <a:gd name="T61" fmla="*/ 27 h 99"/>
                  <a:gd name="T62" fmla="*/ 63 w 98"/>
                  <a:gd name="T63" fmla="*/ 47 h 99"/>
                  <a:gd name="T64" fmla="*/ 63 w 98"/>
                  <a:gd name="T65" fmla="*/ 49 h 99"/>
                  <a:gd name="T66" fmla="*/ 65 w 98"/>
                  <a:gd name="T67" fmla="*/ 50 h 99"/>
                  <a:gd name="T68" fmla="*/ 95 w 98"/>
                  <a:gd name="T69" fmla="*/ 81 h 99"/>
                  <a:gd name="T70" fmla="*/ 98 w 98"/>
                  <a:gd name="T71" fmla="*/ 78 h 99"/>
                  <a:gd name="T72" fmla="*/ 67 w 98"/>
                  <a:gd name="T73" fmla="*/ 47 h 99"/>
                  <a:gd name="T74" fmla="*/ 71 w 98"/>
                  <a:gd name="T75" fmla="*/ 28 h 99"/>
                  <a:gd name="T76" fmla="*/ 69 w 98"/>
                  <a:gd name="T77" fmla="*/ 21 h 99"/>
                  <a:gd name="T78" fmla="*/ 51 w 98"/>
                  <a:gd name="T79" fmla="*/ 3 h 99"/>
                  <a:gd name="T80" fmla="*/ 44 w 98"/>
                  <a:gd name="T81" fmla="*/ 0 h 99"/>
                  <a:gd name="T82" fmla="*/ 24 w 98"/>
                  <a:gd name="T83" fmla="*/ 0 h 99"/>
                  <a:gd name="T84" fmla="*/ 44 w 98"/>
                  <a:gd name="T85" fmla="*/ 20 h 99"/>
                  <a:gd name="T86" fmla="*/ 40 w 98"/>
                  <a:gd name="T87" fmla="*/ 40 h 99"/>
                  <a:gd name="T88" fmla="*/ 20 w 98"/>
                  <a:gd name="T89" fmla="*/ 44 h 99"/>
                  <a:gd name="T90" fmla="*/ 0 w 98"/>
                  <a:gd name="T91" fmla="*/ 24 h 99"/>
                  <a:gd name="T92" fmla="*/ 0 w 98"/>
                  <a:gd name="T93" fmla="*/ 44 h 99"/>
                  <a:gd name="T94" fmla="*/ 3 w 98"/>
                  <a:gd name="T95" fmla="*/ 51 h 99"/>
                  <a:gd name="T96" fmla="*/ 21 w 98"/>
                  <a:gd name="T97"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99">
                    <a:moveTo>
                      <a:pt x="21" y="69"/>
                    </a:moveTo>
                    <a:cubicBezTo>
                      <a:pt x="22" y="70"/>
                      <a:pt x="25" y="71"/>
                      <a:pt x="27" y="71"/>
                    </a:cubicBezTo>
                    <a:cubicBezTo>
                      <a:pt x="27" y="71"/>
                      <a:pt x="28" y="71"/>
                      <a:pt x="28" y="71"/>
                    </a:cubicBezTo>
                    <a:cubicBezTo>
                      <a:pt x="47" y="67"/>
                      <a:pt x="47" y="67"/>
                      <a:pt x="47" y="67"/>
                    </a:cubicBezTo>
                    <a:cubicBezTo>
                      <a:pt x="79" y="99"/>
                      <a:pt x="79" y="99"/>
                      <a:pt x="79" y="99"/>
                    </a:cubicBezTo>
                    <a:cubicBezTo>
                      <a:pt x="82" y="96"/>
                      <a:pt x="82" y="96"/>
                      <a:pt x="82" y="96"/>
                    </a:cubicBezTo>
                    <a:cubicBezTo>
                      <a:pt x="80" y="94"/>
                      <a:pt x="80" y="94"/>
                      <a:pt x="80" y="94"/>
                    </a:cubicBezTo>
                    <a:cubicBezTo>
                      <a:pt x="78" y="92"/>
                      <a:pt x="78" y="92"/>
                      <a:pt x="78" y="92"/>
                    </a:cubicBezTo>
                    <a:cubicBezTo>
                      <a:pt x="50" y="65"/>
                      <a:pt x="50" y="65"/>
                      <a:pt x="50" y="65"/>
                    </a:cubicBezTo>
                    <a:cubicBezTo>
                      <a:pt x="49" y="63"/>
                      <a:pt x="49" y="63"/>
                      <a:pt x="49" y="63"/>
                    </a:cubicBezTo>
                    <a:cubicBezTo>
                      <a:pt x="47" y="63"/>
                      <a:pt x="47" y="63"/>
                      <a:pt x="47" y="63"/>
                    </a:cubicBezTo>
                    <a:cubicBezTo>
                      <a:pt x="27" y="67"/>
                      <a:pt x="27" y="67"/>
                      <a:pt x="27" y="67"/>
                    </a:cubicBezTo>
                    <a:cubicBezTo>
                      <a:pt x="27" y="67"/>
                      <a:pt x="27" y="67"/>
                      <a:pt x="27" y="67"/>
                    </a:cubicBezTo>
                    <a:cubicBezTo>
                      <a:pt x="26" y="67"/>
                      <a:pt x="24" y="67"/>
                      <a:pt x="24" y="66"/>
                    </a:cubicBezTo>
                    <a:cubicBezTo>
                      <a:pt x="6" y="48"/>
                      <a:pt x="6" y="48"/>
                      <a:pt x="6" y="48"/>
                    </a:cubicBezTo>
                    <a:cubicBezTo>
                      <a:pt x="5" y="47"/>
                      <a:pt x="4" y="45"/>
                      <a:pt x="4" y="44"/>
                    </a:cubicBezTo>
                    <a:cubicBezTo>
                      <a:pt x="4" y="34"/>
                      <a:pt x="4" y="34"/>
                      <a:pt x="4" y="34"/>
                    </a:cubicBezTo>
                    <a:cubicBezTo>
                      <a:pt x="17" y="47"/>
                      <a:pt x="17" y="47"/>
                      <a:pt x="17" y="47"/>
                    </a:cubicBezTo>
                    <a:cubicBezTo>
                      <a:pt x="19" y="48"/>
                      <a:pt x="19" y="48"/>
                      <a:pt x="19" y="48"/>
                    </a:cubicBezTo>
                    <a:cubicBezTo>
                      <a:pt x="21" y="48"/>
                      <a:pt x="21" y="48"/>
                      <a:pt x="21" y="48"/>
                    </a:cubicBezTo>
                    <a:cubicBezTo>
                      <a:pt x="41" y="44"/>
                      <a:pt x="41" y="44"/>
                      <a:pt x="41" y="44"/>
                    </a:cubicBezTo>
                    <a:cubicBezTo>
                      <a:pt x="43" y="43"/>
                      <a:pt x="43" y="43"/>
                      <a:pt x="43" y="43"/>
                    </a:cubicBezTo>
                    <a:cubicBezTo>
                      <a:pt x="44" y="41"/>
                      <a:pt x="44" y="41"/>
                      <a:pt x="44" y="41"/>
                    </a:cubicBezTo>
                    <a:cubicBezTo>
                      <a:pt x="48" y="21"/>
                      <a:pt x="48" y="21"/>
                      <a:pt x="48" y="21"/>
                    </a:cubicBezTo>
                    <a:cubicBezTo>
                      <a:pt x="48" y="19"/>
                      <a:pt x="48" y="19"/>
                      <a:pt x="48" y="19"/>
                    </a:cubicBezTo>
                    <a:cubicBezTo>
                      <a:pt x="47" y="17"/>
                      <a:pt x="47" y="17"/>
                      <a:pt x="47" y="17"/>
                    </a:cubicBezTo>
                    <a:cubicBezTo>
                      <a:pt x="34" y="4"/>
                      <a:pt x="34" y="4"/>
                      <a:pt x="34" y="4"/>
                    </a:cubicBezTo>
                    <a:cubicBezTo>
                      <a:pt x="44" y="4"/>
                      <a:pt x="44" y="4"/>
                      <a:pt x="44" y="4"/>
                    </a:cubicBezTo>
                    <a:cubicBezTo>
                      <a:pt x="45" y="4"/>
                      <a:pt x="47" y="5"/>
                      <a:pt x="48" y="6"/>
                    </a:cubicBezTo>
                    <a:cubicBezTo>
                      <a:pt x="66" y="24"/>
                      <a:pt x="66" y="24"/>
                      <a:pt x="66" y="24"/>
                    </a:cubicBezTo>
                    <a:cubicBezTo>
                      <a:pt x="67" y="25"/>
                      <a:pt x="67" y="26"/>
                      <a:pt x="67" y="27"/>
                    </a:cubicBezTo>
                    <a:cubicBezTo>
                      <a:pt x="63" y="47"/>
                      <a:pt x="63" y="47"/>
                      <a:pt x="63" y="47"/>
                    </a:cubicBezTo>
                    <a:cubicBezTo>
                      <a:pt x="63" y="49"/>
                      <a:pt x="63" y="49"/>
                      <a:pt x="63" y="49"/>
                    </a:cubicBezTo>
                    <a:cubicBezTo>
                      <a:pt x="65" y="50"/>
                      <a:pt x="65" y="50"/>
                      <a:pt x="65" y="50"/>
                    </a:cubicBezTo>
                    <a:cubicBezTo>
                      <a:pt x="95" y="81"/>
                      <a:pt x="95" y="81"/>
                      <a:pt x="95" y="81"/>
                    </a:cubicBezTo>
                    <a:cubicBezTo>
                      <a:pt x="98" y="78"/>
                      <a:pt x="98" y="78"/>
                      <a:pt x="98" y="78"/>
                    </a:cubicBezTo>
                    <a:cubicBezTo>
                      <a:pt x="67" y="47"/>
                      <a:pt x="67" y="47"/>
                      <a:pt x="67" y="47"/>
                    </a:cubicBezTo>
                    <a:cubicBezTo>
                      <a:pt x="71" y="28"/>
                      <a:pt x="71" y="28"/>
                      <a:pt x="71" y="28"/>
                    </a:cubicBezTo>
                    <a:cubicBezTo>
                      <a:pt x="72" y="26"/>
                      <a:pt x="71" y="23"/>
                      <a:pt x="69" y="21"/>
                    </a:cubicBezTo>
                    <a:cubicBezTo>
                      <a:pt x="51" y="3"/>
                      <a:pt x="51" y="3"/>
                      <a:pt x="51" y="3"/>
                    </a:cubicBezTo>
                    <a:cubicBezTo>
                      <a:pt x="49" y="1"/>
                      <a:pt x="46" y="0"/>
                      <a:pt x="44" y="0"/>
                    </a:cubicBezTo>
                    <a:cubicBezTo>
                      <a:pt x="24" y="0"/>
                      <a:pt x="24" y="0"/>
                      <a:pt x="24" y="0"/>
                    </a:cubicBezTo>
                    <a:cubicBezTo>
                      <a:pt x="44" y="20"/>
                      <a:pt x="44" y="20"/>
                      <a:pt x="44" y="20"/>
                    </a:cubicBezTo>
                    <a:cubicBezTo>
                      <a:pt x="40" y="40"/>
                      <a:pt x="40" y="40"/>
                      <a:pt x="40" y="40"/>
                    </a:cubicBezTo>
                    <a:cubicBezTo>
                      <a:pt x="20" y="44"/>
                      <a:pt x="20" y="44"/>
                      <a:pt x="20" y="44"/>
                    </a:cubicBezTo>
                    <a:cubicBezTo>
                      <a:pt x="0" y="24"/>
                      <a:pt x="0" y="24"/>
                      <a:pt x="0" y="24"/>
                    </a:cubicBezTo>
                    <a:cubicBezTo>
                      <a:pt x="0" y="44"/>
                      <a:pt x="0" y="44"/>
                      <a:pt x="0" y="44"/>
                    </a:cubicBezTo>
                    <a:cubicBezTo>
                      <a:pt x="0" y="46"/>
                      <a:pt x="1" y="49"/>
                      <a:pt x="3" y="51"/>
                    </a:cubicBezTo>
                    <a:lnTo>
                      <a:pt x="21" y="69"/>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95" name="Freeform 27">
                <a:extLst>
                  <a:ext uri="{FF2B5EF4-FFF2-40B4-BE49-F238E27FC236}">
                    <a16:creationId xmlns:a16="http://schemas.microsoft.com/office/drawing/2014/main" id="{9CBCD5DC-10FB-48EB-9D2F-1DE642184513}"/>
                  </a:ext>
                </a:extLst>
              </p:cNvPr>
              <p:cNvSpPr>
                <a:spLocks/>
              </p:cNvSpPr>
              <p:nvPr/>
            </p:nvSpPr>
            <p:spPr bwMode="auto">
              <a:xfrm>
                <a:off x="4678363" y="5688013"/>
                <a:ext cx="306388" cy="311150"/>
              </a:xfrm>
              <a:custGeom>
                <a:avLst/>
                <a:gdLst>
                  <a:gd name="T0" fmla="*/ 106 w 109"/>
                  <a:gd name="T1" fmla="*/ 60 h 111"/>
                  <a:gd name="T2" fmla="*/ 88 w 109"/>
                  <a:gd name="T3" fmla="*/ 42 h 111"/>
                  <a:gd name="T4" fmla="*/ 82 w 109"/>
                  <a:gd name="T5" fmla="*/ 40 h 111"/>
                  <a:gd name="T6" fmla="*/ 81 w 109"/>
                  <a:gd name="T7" fmla="*/ 40 h 111"/>
                  <a:gd name="T8" fmla="*/ 62 w 109"/>
                  <a:gd name="T9" fmla="*/ 44 h 111"/>
                  <a:gd name="T10" fmla="*/ 18 w 109"/>
                  <a:gd name="T11" fmla="*/ 0 h 111"/>
                  <a:gd name="T12" fmla="*/ 15 w 109"/>
                  <a:gd name="T13" fmla="*/ 3 h 111"/>
                  <a:gd name="T14" fmla="*/ 59 w 109"/>
                  <a:gd name="T15" fmla="*/ 46 h 111"/>
                  <a:gd name="T16" fmla="*/ 60 w 109"/>
                  <a:gd name="T17" fmla="*/ 48 h 111"/>
                  <a:gd name="T18" fmla="*/ 62 w 109"/>
                  <a:gd name="T19" fmla="*/ 48 h 111"/>
                  <a:gd name="T20" fmla="*/ 82 w 109"/>
                  <a:gd name="T21" fmla="*/ 44 h 111"/>
                  <a:gd name="T22" fmla="*/ 82 w 109"/>
                  <a:gd name="T23" fmla="*/ 44 h 111"/>
                  <a:gd name="T24" fmla="*/ 85 w 109"/>
                  <a:gd name="T25" fmla="*/ 45 h 111"/>
                  <a:gd name="T26" fmla="*/ 103 w 109"/>
                  <a:gd name="T27" fmla="*/ 63 h 111"/>
                  <a:gd name="T28" fmla="*/ 105 w 109"/>
                  <a:gd name="T29" fmla="*/ 67 h 111"/>
                  <a:gd name="T30" fmla="*/ 105 w 109"/>
                  <a:gd name="T31" fmla="*/ 77 h 111"/>
                  <a:gd name="T32" fmla="*/ 92 w 109"/>
                  <a:gd name="T33" fmla="*/ 64 h 111"/>
                  <a:gd name="T34" fmla="*/ 90 w 109"/>
                  <a:gd name="T35" fmla="*/ 63 h 111"/>
                  <a:gd name="T36" fmla="*/ 88 w 109"/>
                  <a:gd name="T37" fmla="*/ 63 h 111"/>
                  <a:gd name="T38" fmla="*/ 68 w 109"/>
                  <a:gd name="T39" fmla="*/ 67 h 111"/>
                  <a:gd name="T40" fmla="*/ 66 w 109"/>
                  <a:gd name="T41" fmla="*/ 68 h 111"/>
                  <a:gd name="T42" fmla="*/ 65 w 109"/>
                  <a:gd name="T43" fmla="*/ 70 h 111"/>
                  <a:gd name="T44" fmla="*/ 61 w 109"/>
                  <a:gd name="T45" fmla="*/ 90 h 111"/>
                  <a:gd name="T46" fmla="*/ 61 w 109"/>
                  <a:gd name="T47" fmla="*/ 92 h 111"/>
                  <a:gd name="T48" fmla="*/ 62 w 109"/>
                  <a:gd name="T49" fmla="*/ 94 h 111"/>
                  <a:gd name="T50" fmla="*/ 75 w 109"/>
                  <a:gd name="T51" fmla="*/ 107 h 111"/>
                  <a:gd name="T52" fmla="*/ 65 w 109"/>
                  <a:gd name="T53" fmla="*/ 107 h 111"/>
                  <a:gd name="T54" fmla="*/ 61 w 109"/>
                  <a:gd name="T55" fmla="*/ 105 h 111"/>
                  <a:gd name="T56" fmla="*/ 43 w 109"/>
                  <a:gd name="T57" fmla="*/ 87 h 111"/>
                  <a:gd name="T58" fmla="*/ 42 w 109"/>
                  <a:gd name="T59" fmla="*/ 84 h 111"/>
                  <a:gd name="T60" fmla="*/ 46 w 109"/>
                  <a:gd name="T61" fmla="*/ 64 h 111"/>
                  <a:gd name="T62" fmla="*/ 46 w 109"/>
                  <a:gd name="T63" fmla="*/ 62 h 111"/>
                  <a:gd name="T64" fmla="*/ 44 w 109"/>
                  <a:gd name="T65" fmla="*/ 61 h 111"/>
                  <a:gd name="T66" fmla="*/ 3 w 109"/>
                  <a:gd name="T67" fmla="*/ 19 h 111"/>
                  <a:gd name="T68" fmla="*/ 0 w 109"/>
                  <a:gd name="T69" fmla="*/ 22 h 111"/>
                  <a:gd name="T70" fmla="*/ 42 w 109"/>
                  <a:gd name="T71" fmla="*/ 64 h 111"/>
                  <a:gd name="T72" fmla="*/ 38 w 109"/>
                  <a:gd name="T73" fmla="*/ 83 h 111"/>
                  <a:gd name="T74" fmla="*/ 40 w 109"/>
                  <a:gd name="T75" fmla="*/ 90 h 111"/>
                  <a:gd name="T76" fmla="*/ 58 w 109"/>
                  <a:gd name="T77" fmla="*/ 108 h 111"/>
                  <a:gd name="T78" fmla="*/ 65 w 109"/>
                  <a:gd name="T79" fmla="*/ 111 h 111"/>
                  <a:gd name="T80" fmla="*/ 85 w 109"/>
                  <a:gd name="T81" fmla="*/ 111 h 111"/>
                  <a:gd name="T82" fmla="*/ 65 w 109"/>
                  <a:gd name="T83" fmla="*/ 91 h 111"/>
                  <a:gd name="T84" fmla="*/ 69 w 109"/>
                  <a:gd name="T85" fmla="*/ 71 h 111"/>
                  <a:gd name="T86" fmla="*/ 89 w 109"/>
                  <a:gd name="T87" fmla="*/ 67 h 111"/>
                  <a:gd name="T88" fmla="*/ 109 w 109"/>
                  <a:gd name="T89" fmla="*/ 87 h 111"/>
                  <a:gd name="T90" fmla="*/ 109 w 109"/>
                  <a:gd name="T91" fmla="*/ 67 h 111"/>
                  <a:gd name="T92" fmla="*/ 106 w 109"/>
                  <a:gd name="T93" fmla="*/ 6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11">
                    <a:moveTo>
                      <a:pt x="106" y="60"/>
                    </a:moveTo>
                    <a:cubicBezTo>
                      <a:pt x="88" y="42"/>
                      <a:pt x="88" y="42"/>
                      <a:pt x="88" y="42"/>
                    </a:cubicBezTo>
                    <a:cubicBezTo>
                      <a:pt x="87" y="41"/>
                      <a:pt x="84" y="40"/>
                      <a:pt x="82" y="40"/>
                    </a:cubicBezTo>
                    <a:cubicBezTo>
                      <a:pt x="82" y="40"/>
                      <a:pt x="81" y="40"/>
                      <a:pt x="81" y="40"/>
                    </a:cubicBezTo>
                    <a:cubicBezTo>
                      <a:pt x="62" y="44"/>
                      <a:pt x="62" y="44"/>
                      <a:pt x="62" y="44"/>
                    </a:cubicBezTo>
                    <a:cubicBezTo>
                      <a:pt x="18" y="0"/>
                      <a:pt x="18" y="0"/>
                      <a:pt x="18" y="0"/>
                    </a:cubicBezTo>
                    <a:cubicBezTo>
                      <a:pt x="15" y="3"/>
                      <a:pt x="15" y="3"/>
                      <a:pt x="15" y="3"/>
                    </a:cubicBezTo>
                    <a:cubicBezTo>
                      <a:pt x="59" y="46"/>
                      <a:pt x="59" y="46"/>
                      <a:pt x="59" y="46"/>
                    </a:cubicBezTo>
                    <a:cubicBezTo>
                      <a:pt x="60" y="48"/>
                      <a:pt x="60" y="48"/>
                      <a:pt x="60" y="48"/>
                    </a:cubicBezTo>
                    <a:cubicBezTo>
                      <a:pt x="62" y="48"/>
                      <a:pt x="62" y="48"/>
                      <a:pt x="62" y="48"/>
                    </a:cubicBezTo>
                    <a:cubicBezTo>
                      <a:pt x="82" y="44"/>
                      <a:pt x="82" y="44"/>
                      <a:pt x="82" y="44"/>
                    </a:cubicBezTo>
                    <a:cubicBezTo>
                      <a:pt x="82" y="44"/>
                      <a:pt x="82" y="44"/>
                      <a:pt x="82" y="44"/>
                    </a:cubicBezTo>
                    <a:cubicBezTo>
                      <a:pt x="83" y="44"/>
                      <a:pt x="85" y="44"/>
                      <a:pt x="85" y="45"/>
                    </a:cubicBezTo>
                    <a:cubicBezTo>
                      <a:pt x="103" y="63"/>
                      <a:pt x="103" y="63"/>
                      <a:pt x="103" y="63"/>
                    </a:cubicBezTo>
                    <a:cubicBezTo>
                      <a:pt x="104" y="64"/>
                      <a:pt x="105" y="66"/>
                      <a:pt x="105" y="67"/>
                    </a:cubicBezTo>
                    <a:cubicBezTo>
                      <a:pt x="105" y="77"/>
                      <a:pt x="105" y="77"/>
                      <a:pt x="105" y="77"/>
                    </a:cubicBezTo>
                    <a:cubicBezTo>
                      <a:pt x="92" y="64"/>
                      <a:pt x="92" y="64"/>
                      <a:pt x="92" y="64"/>
                    </a:cubicBezTo>
                    <a:cubicBezTo>
                      <a:pt x="90" y="63"/>
                      <a:pt x="90" y="63"/>
                      <a:pt x="90" y="63"/>
                    </a:cubicBezTo>
                    <a:cubicBezTo>
                      <a:pt x="88" y="63"/>
                      <a:pt x="88" y="63"/>
                      <a:pt x="88" y="63"/>
                    </a:cubicBezTo>
                    <a:cubicBezTo>
                      <a:pt x="68" y="67"/>
                      <a:pt x="68" y="67"/>
                      <a:pt x="68" y="67"/>
                    </a:cubicBezTo>
                    <a:cubicBezTo>
                      <a:pt x="66" y="68"/>
                      <a:pt x="66" y="68"/>
                      <a:pt x="66" y="68"/>
                    </a:cubicBezTo>
                    <a:cubicBezTo>
                      <a:pt x="65" y="70"/>
                      <a:pt x="65" y="70"/>
                      <a:pt x="65" y="70"/>
                    </a:cubicBezTo>
                    <a:cubicBezTo>
                      <a:pt x="61" y="90"/>
                      <a:pt x="61" y="90"/>
                      <a:pt x="61" y="90"/>
                    </a:cubicBezTo>
                    <a:cubicBezTo>
                      <a:pt x="61" y="92"/>
                      <a:pt x="61" y="92"/>
                      <a:pt x="61" y="92"/>
                    </a:cubicBezTo>
                    <a:cubicBezTo>
                      <a:pt x="62" y="94"/>
                      <a:pt x="62" y="94"/>
                      <a:pt x="62" y="94"/>
                    </a:cubicBezTo>
                    <a:cubicBezTo>
                      <a:pt x="75" y="107"/>
                      <a:pt x="75" y="107"/>
                      <a:pt x="75" y="107"/>
                    </a:cubicBezTo>
                    <a:cubicBezTo>
                      <a:pt x="65" y="107"/>
                      <a:pt x="65" y="107"/>
                      <a:pt x="65" y="107"/>
                    </a:cubicBezTo>
                    <a:cubicBezTo>
                      <a:pt x="64" y="107"/>
                      <a:pt x="62" y="106"/>
                      <a:pt x="61" y="105"/>
                    </a:cubicBezTo>
                    <a:cubicBezTo>
                      <a:pt x="43" y="87"/>
                      <a:pt x="43" y="87"/>
                      <a:pt x="43" y="87"/>
                    </a:cubicBezTo>
                    <a:cubicBezTo>
                      <a:pt x="42" y="86"/>
                      <a:pt x="42" y="85"/>
                      <a:pt x="42" y="84"/>
                    </a:cubicBezTo>
                    <a:cubicBezTo>
                      <a:pt x="46" y="64"/>
                      <a:pt x="46" y="64"/>
                      <a:pt x="46" y="64"/>
                    </a:cubicBezTo>
                    <a:cubicBezTo>
                      <a:pt x="46" y="62"/>
                      <a:pt x="46" y="62"/>
                      <a:pt x="46" y="62"/>
                    </a:cubicBezTo>
                    <a:cubicBezTo>
                      <a:pt x="44" y="61"/>
                      <a:pt x="44" y="61"/>
                      <a:pt x="44" y="61"/>
                    </a:cubicBezTo>
                    <a:cubicBezTo>
                      <a:pt x="3" y="19"/>
                      <a:pt x="3" y="19"/>
                      <a:pt x="3" y="19"/>
                    </a:cubicBezTo>
                    <a:cubicBezTo>
                      <a:pt x="0" y="22"/>
                      <a:pt x="0" y="22"/>
                      <a:pt x="0" y="22"/>
                    </a:cubicBezTo>
                    <a:cubicBezTo>
                      <a:pt x="42" y="64"/>
                      <a:pt x="42" y="64"/>
                      <a:pt x="42" y="64"/>
                    </a:cubicBezTo>
                    <a:cubicBezTo>
                      <a:pt x="38" y="83"/>
                      <a:pt x="38" y="83"/>
                      <a:pt x="38" y="83"/>
                    </a:cubicBezTo>
                    <a:cubicBezTo>
                      <a:pt x="37" y="85"/>
                      <a:pt x="38" y="88"/>
                      <a:pt x="40" y="90"/>
                    </a:cubicBezTo>
                    <a:cubicBezTo>
                      <a:pt x="58" y="108"/>
                      <a:pt x="58" y="108"/>
                      <a:pt x="58" y="108"/>
                    </a:cubicBezTo>
                    <a:cubicBezTo>
                      <a:pt x="60" y="110"/>
                      <a:pt x="63" y="111"/>
                      <a:pt x="65" y="111"/>
                    </a:cubicBezTo>
                    <a:cubicBezTo>
                      <a:pt x="85" y="111"/>
                      <a:pt x="85" y="111"/>
                      <a:pt x="85" y="111"/>
                    </a:cubicBezTo>
                    <a:cubicBezTo>
                      <a:pt x="65" y="91"/>
                      <a:pt x="65" y="91"/>
                      <a:pt x="65" y="91"/>
                    </a:cubicBezTo>
                    <a:cubicBezTo>
                      <a:pt x="69" y="71"/>
                      <a:pt x="69" y="71"/>
                      <a:pt x="69" y="71"/>
                    </a:cubicBezTo>
                    <a:cubicBezTo>
                      <a:pt x="89" y="67"/>
                      <a:pt x="89" y="67"/>
                      <a:pt x="89" y="67"/>
                    </a:cubicBezTo>
                    <a:cubicBezTo>
                      <a:pt x="109" y="87"/>
                      <a:pt x="109" y="87"/>
                      <a:pt x="109" y="87"/>
                    </a:cubicBezTo>
                    <a:cubicBezTo>
                      <a:pt x="109" y="67"/>
                      <a:pt x="109" y="67"/>
                      <a:pt x="109" y="67"/>
                    </a:cubicBezTo>
                    <a:cubicBezTo>
                      <a:pt x="109" y="65"/>
                      <a:pt x="108" y="62"/>
                      <a:pt x="106" y="6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96" name="Freeform 28">
                <a:extLst>
                  <a:ext uri="{FF2B5EF4-FFF2-40B4-BE49-F238E27FC236}">
                    <a16:creationId xmlns:a16="http://schemas.microsoft.com/office/drawing/2014/main" id="{628525E6-E89F-47C1-8D3E-650218C2B93C}"/>
                  </a:ext>
                </a:extLst>
              </p:cNvPr>
              <p:cNvSpPr>
                <a:spLocks/>
              </p:cNvSpPr>
              <p:nvPr/>
            </p:nvSpPr>
            <p:spPr bwMode="auto">
              <a:xfrm>
                <a:off x="4814888" y="5421313"/>
                <a:ext cx="73025" cy="61913"/>
              </a:xfrm>
              <a:custGeom>
                <a:avLst/>
                <a:gdLst>
                  <a:gd name="T0" fmla="*/ 3 w 26"/>
                  <a:gd name="T1" fmla="*/ 7 h 22"/>
                  <a:gd name="T2" fmla="*/ 5 w 26"/>
                  <a:gd name="T3" fmla="*/ 5 h 22"/>
                  <a:gd name="T4" fmla="*/ 8 w 26"/>
                  <a:gd name="T5" fmla="*/ 4 h 22"/>
                  <a:gd name="T6" fmla="*/ 10 w 26"/>
                  <a:gd name="T7" fmla="*/ 5 h 22"/>
                  <a:gd name="T8" fmla="*/ 20 w 26"/>
                  <a:gd name="T9" fmla="*/ 12 h 22"/>
                  <a:gd name="T10" fmla="*/ 21 w 26"/>
                  <a:gd name="T11" fmla="*/ 18 h 22"/>
                  <a:gd name="T12" fmla="*/ 19 w 26"/>
                  <a:gd name="T13" fmla="*/ 20 h 22"/>
                  <a:gd name="T14" fmla="*/ 22 w 26"/>
                  <a:gd name="T15" fmla="*/ 22 h 22"/>
                  <a:gd name="T16" fmla="*/ 24 w 26"/>
                  <a:gd name="T17" fmla="*/ 21 h 22"/>
                  <a:gd name="T18" fmla="*/ 22 w 26"/>
                  <a:gd name="T19" fmla="*/ 9 h 22"/>
                  <a:gd name="T20" fmla="*/ 13 w 26"/>
                  <a:gd name="T21" fmla="*/ 2 h 22"/>
                  <a:gd name="T22" fmla="*/ 8 w 26"/>
                  <a:gd name="T23" fmla="*/ 0 h 22"/>
                  <a:gd name="T24" fmla="*/ 2 w 26"/>
                  <a:gd name="T25" fmla="*/ 3 h 22"/>
                  <a:gd name="T26" fmla="*/ 0 w 26"/>
                  <a:gd name="T27" fmla="*/ 4 h 22"/>
                  <a:gd name="T28" fmla="*/ 3 w 26"/>
                  <a:gd name="T29"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2">
                    <a:moveTo>
                      <a:pt x="3" y="7"/>
                    </a:moveTo>
                    <a:cubicBezTo>
                      <a:pt x="5" y="5"/>
                      <a:pt x="5" y="5"/>
                      <a:pt x="5" y="5"/>
                    </a:cubicBezTo>
                    <a:cubicBezTo>
                      <a:pt x="5" y="4"/>
                      <a:pt x="7" y="4"/>
                      <a:pt x="8" y="4"/>
                    </a:cubicBezTo>
                    <a:cubicBezTo>
                      <a:pt x="8" y="4"/>
                      <a:pt x="9" y="4"/>
                      <a:pt x="10" y="5"/>
                    </a:cubicBezTo>
                    <a:cubicBezTo>
                      <a:pt x="20" y="12"/>
                      <a:pt x="20" y="12"/>
                      <a:pt x="20" y="12"/>
                    </a:cubicBezTo>
                    <a:cubicBezTo>
                      <a:pt x="22" y="14"/>
                      <a:pt x="22" y="16"/>
                      <a:pt x="21" y="18"/>
                    </a:cubicBezTo>
                    <a:cubicBezTo>
                      <a:pt x="19" y="20"/>
                      <a:pt x="19" y="20"/>
                      <a:pt x="19" y="20"/>
                    </a:cubicBezTo>
                    <a:cubicBezTo>
                      <a:pt x="22" y="22"/>
                      <a:pt x="22" y="22"/>
                      <a:pt x="22" y="22"/>
                    </a:cubicBezTo>
                    <a:cubicBezTo>
                      <a:pt x="24" y="21"/>
                      <a:pt x="24" y="21"/>
                      <a:pt x="24" y="21"/>
                    </a:cubicBezTo>
                    <a:cubicBezTo>
                      <a:pt x="26" y="17"/>
                      <a:pt x="26" y="12"/>
                      <a:pt x="22" y="9"/>
                    </a:cubicBezTo>
                    <a:cubicBezTo>
                      <a:pt x="13" y="2"/>
                      <a:pt x="13" y="2"/>
                      <a:pt x="13" y="2"/>
                    </a:cubicBezTo>
                    <a:cubicBezTo>
                      <a:pt x="11" y="0"/>
                      <a:pt x="10" y="0"/>
                      <a:pt x="8" y="0"/>
                    </a:cubicBezTo>
                    <a:cubicBezTo>
                      <a:pt x="5" y="0"/>
                      <a:pt x="3" y="1"/>
                      <a:pt x="2" y="3"/>
                    </a:cubicBezTo>
                    <a:cubicBezTo>
                      <a:pt x="0" y="4"/>
                      <a:pt x="0" y="4"/>
                      <a:pt x="0" y="4"/>
                    </a:cubicBezTo>
                    <a:lnTo>
                      <a:pt x="3" y="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97" name="Freeform 29">
                <a:extLst>
                  <a:ext uri="{FF2B5EF4-FFF2-40B4-BE49-F238E27FC236}">
                    <a16:creationId xmlns:a16="http://schemas.microsoft.com/office/drawing/2014/main" id="{35793B48-2A57-40D5-BB1E-09A434D8F5CE}"/>
                  </a:ext>
                </a:extLst>
              </p:cNvPr>
              <p:cNvSpPr>
                <a:spLocks/>
              </p:cNvSpPr>
              <p:nvPr/>
            </p:nvSpPr>
            <p:spPr bwMode="auto">
              <a:xfrm>
                <a:off x="4386263" y="5499101"/>
                <a:ext cx="438150" cy="503238"/>
              </a:xfrm>
              <a:custGeom>
                <a:avLst/>
                <a:gdLst>
                  <a:gd name="T0" fmla="*/ 153 w 156"/>
                  <a:gd name="T1" fmla="*/ 15 h 179"/>
                  <a:gd name="T2" fmla="*/ 26 w 156"/>
                  <a:gd name="T3" fmla="*/ 174 h 179"/>
                  <a:gd name="T4" fmla="*/ 23 w 156"/>
                  <a:gd name="T5" fmla="*/ 175 h 179"/>
                  <a:gd name="T6" fmla="*/ 20 w 156"/>
                  <a:gd name="T7" fmla="*/ 174 h 179"/>
                  <a:gd name="T8" fmla="*/ 6 w 156"/>
                  <a:gd name="T9" fmla="*/ 163 h 179"/>
                  <a:gd name="T10" fmla="*/ 5 w 156"/>
                  <a:gd name="T11" fmla="*/ 160 h 179"/>
                  <a:gd name="T12" fmla="*/ 6 w 156"/>
                  <a:gd name="T13" fmla="*/ 157 h 179"/>
                  <a:gd name="T14" fmla="*/ 137 w 156"/>
                  <a:gd name="T15" fmla="*/ 2 h 179"/>
                  <a:gd name="T16" fmla="*/ 134 w 156"/>
                  <a:gd name="T17" fmla="*/ 0 h 179"/>
                  <a:gd name="T18" fmla="*/ 3 w 156"/>
                  <a:gd name="T19" fmla="*/ 155 h 179"/>
                  <a:gd name="T20" fmla="*/ 4 w 156"/>
                  <a:gd name="T21" fmla="*/ 166 h 179"/>
                  <a:gd name="T22" fmla="*/ 18 w 156"/>
                  <a:gd name="T23" fmla="*/ 177 h 179"/>
                  <a:gd name="T24" fmla="*/ 23 w 156"/>
                  <a:gd name="T25" fmla="*/ 179 h 179"/>
                  <a:gd name="T26" fmla="*/ 29 w 156"/>
                  <a:gd name="T27" fmla="*/ 176 h 179"/>
                  <a:gd name="T28" fmla="*/ 156 w 156"/>
                  <a:gd name="T29" fmla="*/ 18 h 179"/>
                  <a:gd name="T30" fmla="*/ 153 w 156"/>
                  <a:gd name="T31"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179">
                    <a:moveTo>
                      <a:pt x="153" y="15"/>
                    </a:moveTo>
                    <a:cubicBezTo>
                      <a:pt x="26" y="174"/>
                      <a:pt x="26" y="174"/>
                      <a:pt x="26" y="174"/>
                    </a:cubicBezTo>
                    <a:cubicBezTo>
                      <a:pt x="25" y="174"/>
                      <a:pt x="24" y="175"/>
                      <a:pt x="23" y="175"/>
                    </a:cubicBezTo>
                    <a:cubicBezTo>
                      <a:pt x="22" y="175"/>
                      <a:pt x="21" y="175"/>
                      <a:pt x="20" y="174"/>
                    </a:cubicBezTo>
                    <a:cubicBezTo>
                      <a:pt x="6" y="163"/>
                      <a:pt x="6" y="163"/>
                      <a:pt x="6" y="163"/>
                    </a:cubicBezTo>
                    <a:cubicBezTo>
                      <a:pt x="5" y="162"/>
                      <a:pt x="5" y="161"/>
                      <a:pt x="5" y="160"/>
                    </a:cubicBezTo>
                    <a:cubicBezTo>
                      <a:pt x="5" y="159"/>
                      <a:pt x="5" y="158"/>
                      <a:pt x="6" y="157"/>
                    </a:cubicBezTo>
                    <a:cubicBezTo>
                      <a:pt x="137" y="2"/>
                      <a:pt x="137" y="2"/>
                      <a:pt x="137" y="2"/>
                    </a:cubicBezTo>
                    <a:cubicBezTo>
                      <a:pt x="134" y="0"/>
                      <a:pt x="134" y="0"/>
                      <a:pt x="134" y="0"/>
                    </a:cubicBezTo>
                    <a:cubicBezTo>
                      <a:pt x="3" y="155"/>
                      <a:pt x="3" y="155"/>
                      <a:pt x="3" y="155"/>
                    </a:cubicBezTo>
                    <a:cubicBezTo>
                      <a:pt x="0" y="158"/>
                      <a:pt x="0" y="163"/>
                      <a:pt x="4" y="166"/>
                    </a:cubicBezTo>
                    <a:cubicBezTo>
                      <a:pt x="18" y="177"/>
                      <a:pt x="18" y="177"/>
                      <a:pt x="18" y="177"/>
                    </a:cubicBezTo>
                    <a:cubicBezTo>
                      <a:pt x="19" y="178"/>
                      <a:pt x="21" y="179"/>
                      <a:pt x="23" y="179"/>
                    </a:cubicBezTo>
                    <a:cubicBezTo>
                      <a:pt x="25" y="179"/>
                      <a:pt x="27" y="178"/>
                      <a:pt x="29" y="176"/>
                    </a:cubicBezTo>
                    <a:cubicBezTo>
                      <a:pt x="156" y="18"/>
                      <a:pt x="156" y="18"/>
                      <a:pt x="156" y="18"/>
                    </a:cubicBezTo>
                    <a:lnTo>
                      <a:pt x="153" y="15"/>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98" name="Freeform 30">
                <a:extLst>
                  <a:ext uri="{FF2B5EF4-FFF2-40B4-BE49-F238E27FC236}">
                    <a16:creationId xmlns:a16="http://schemas.microsoft.com/office/drawing/2014/main" id="{6FE2CB68-A802-486C-B8E4-64AB06183054}"/>
                  </a:ext>
                </a:extLst>
              </p:cNvPr>
              <p:cNvSpPr>
                <a:spLocks noEditPoints="1"/>
              </p:cNvSpPr>
              <p:nvPr/>
            </p:nvSpPr>
            <p:spPr bwMode="auto">
              <a:xfrm>
                <a:off x="4594225" y="5395913"/>
                <a:ext cx="401638" cy="255588"/>
              </a:xfrm>
              <a:custGeom>
                <a:avLst/>
                <a:gdLst>
                  <a:gd name="T0" fmla="*/ 54 w 143"/>
                  <a:gd name="T1" fmla="*/ 4 h 91"/>
                  <a:gd name="T2" fmla="*/ 54 w 143"/>
                  <a:gd name="T3" fmla="*/ 4 h 91"/>
                  <a:gd name="T4" fmla="*/ 72 w 143"/>
                  <a:gd name="T5" fmla="*/ 10 h 91"/>
                  <a:gd name="T6" fmla="*/ 100 w 143"/>
                  <a:gd name="T7" fmla="*/ 33 h 91"/>
                  <a:gd name="T8" fmla="*/ 100 w 143"/>
                  <a:gd name="T9" fmla="*/ 36 h 91"/>
                  <a:gd name="T10" fmla="*/ 114 w 143"/>
                  <a:gd name="T11" fmla="*/ 49 h 91"/>
                  <a:gd name="T12" fmla="*/ 115 w 143"/>
                  <a:gd name="T13" fmla="*/ 49 h 91"/>
                  <a:gd name="T14" fmla="*/ 117 w 143"/>
                  <a:gd name="T15" fmla="*/ 49 h 91"/>
                  <a:gd name="T16" fmla="*/ 118 w 143"/>
                  <a:gd name="T17" fmla="*/ 48 h 91"/>
                  <a:gd name="T18" fmla="*/ 119 w 143"/>
                  <a:gd name="T19" fmla="*/ 47 h 91"/>
                  <a:gd name="T20" fmla="*/ 122 w 143"/>
                  <a:gd name="T21" fmla="*/ 44 h 91"/>
                  <a:gd name="T22" fmla="*/ 138 w 143"/>
                  <a:gd name="T23" fmla="*/ 56 h 91"/>
                  <a:gd name="T24" fmla="*/ 114 w 143"/>
                  <a:gd name="T25" fmla="*/ 85 h 91"/>
                  <a:gd name="T26" fmla="*/ 98 w 143"/>
                  <a:gd name="T27" fmla="*/ 73 h 91"/>
                  <a:gd name="T28" fmla="*/ 102 w 143"/>
                  <a:gd name="T29" fmla="*/ 69 h 91"/>
                  <a:gd name="T30" fmla="*/ 103 w 143"/>
                  <a:gd name="T31" fmla="*/ 67 h 91"/>
                  <a:gd name="T32" fmla="*/ 103 w 143"/>
                  <a:gd name="T33" fmla="*/ 66 h 91"/>
                  <a:gd name="T34" fmla="*/ 103 w 143"/>
                  <a:gd name="T35" fmla="*/ 65 h 91"/>
                  <a:gd name="T36" fmla="*/ 88 w 143"/>
                  <a:gd name="T37" fmla="*/ 52 h 91"/>
                  <a:gd name="T38" fmla="*/ 87 w 143"/>
                  <a:gd name="T39" fmla="*/ 52 h 91"/>
                  <a:gd name="T40" fmla="*/ 83 w 143"/>
                  <a:gd name="T41" fmla="*/ 53 h 91"/>
                  <a:gd name="T42" fmla="*/ 60 w 143"/>
                  <a:gd name="T43" fmla="*/ 34 h 91"/>
                  <a:gd name="T44" fmla="*/ 18 w 143"/>
                  <a:gd name="T45" fmla="*/ 5 h 91"/>
                  <a:gd name="T46" fmla="*/ 53 w 143"/>
                  <a:gd name="T47" fmla="*/ 4 h 91"/>
                  <a:gd name="T48" fmla="*/ 54 w 143"/>
                  <a:gd name="T49" fmla="*/ 4 h 91"/>
                  <a:gd name="T50" fmla="*/ 54 w 143"/>
                  <a:gd name="T51" fmla="*/ 0 h 91"/>
                  <a:gd name="T52" fmla="*/ 53 w 143"/>
                  <a:gd name="T53" fmla="*/ 0 h 91"/>
                  <a:gd name="T54" fmla="*/ 4 w 143"/>
                  <a:gd name="T55" fmla="*/ 2 h 91"/>
                  <a:gd name="T56" fmla="*/ 0 w 143"/>
                  <a:gd name="T57" fmla="*/ 6 h 91"/>
                  <a:gd name="T58" fmla="*/ 4 w 143"/>
                  <a:gd name="T59" fmla="*/ 10 h 91"/>
                  <a:gd name="T60" fmla="*/ 5 w 143"/>
                  <a:gd name="T61" fmla="*/ 10 h 91"/>
                  <a:gd name="T62" fmla="*/ 15 w 143"/>
                  <a:gd name="T63" fmla="*/ 9 h 91"/>
                  <a:gd name="T64" fmla="*/ 57 w 143"/>
                  <a:gd name="T65" fmla="*/ 37 h 91"/>
                  <a:gd name="T66" fmla="*/ 83 w 143"/>
                  <a:gd name="T67" fmla="*/ 58 h 91"/>
                  <a:gd name="T68" fmla="*/ 87 w 143"/>
                  <a:gd name="T69" fmla="*/ 56 h 91"/>
                  <a:gd name="T70" fmla="*/ 88 w 143"/>
                  <a:gd name="T71" fmla="*/ 56 h 91"/>
                  <a:gd name="T72" fmla="*/ 99 w 143"/>
                  <a:gd name="T73" fmla="*/ 65 h 91"/>
                  <a:gd name="T74" fmla="*/ 99 w 143"/>
                  <a:gd name="T75" fmla="*/ 66 h 91"/>
                  <a:gd name="T76" fmla="*/ 93 w 143"/>
                  <a:gd name="T77" fmla="*/ 73 h 91"/>
                  <a:gd name="T78" fmla="*/ 115 w 143"/>
                  <a:gd name="T79" fmla="*/ 91 h 91"/>
                  <a:gd name="T80" fmla="*/ 143 w 143"/>
                  <a:gd name="T81" fmla="*/ 56 h 91"/>
                  <a:gd name="T82" fmla="*/ 121 w 143"/>
                  <a:gd name="T83" fmla="*/ 38 h 91"/>
                  <a:gd name="T84" fmla="*/ 116 w 143"/>
                  <a:gd name="T85" fmla="*/ 45 h 91"/>
                  <a:gd name="T86" fmla="*/ 115 w 143"/>
                  <a:gd name="T87" fmla="*/ 45 h 91"/>
                  <a:gd name="T88" fmla="*/ 114 w 143"/>
                  <a:gd name="T89" fmla="*/ 45 h 91"/>
                  <a:gd name="T90" fmla="*/ 104 w 143"/>
                  <a:gd name="T91" fmla="*/ 36 h 91"/>
                  <a:gd name="T92" fmla="*/ 104 w 143"/>
                  <a:gd name="T93" fmla="*/ 31 h 91"/>
                  <a:gd name="T94" fmla="*/ 75 w 143"/>
                  <a:gd name="T95" fmla="*/ 7 h 91"/>
                  <a:gd name="T96" fmla="*/ 54 w 143"/>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 h="91">
                    <a:moveTo>
                      <a:pt x="54" y="4"/>
                    </a:moveTo>
                    <a:cubicBezTo>
                      <a:pt x="54" y="4"/>
                      <a:pt x="54" y="4"/>
                      <a:pt x="54" y="4"/>
                    </a:cubicBezTo>
                    <a:cubicBezTo>
                      <a:pt x="59" y="4"/>
                      <a:pt x="68" y="6"/>
                      <a:pt x="72" y="10"/>
                    </a:cubicBezTo>
                    <a:cubicBezTo>
                      <a:pt x="100" y="33"/>
                      <a:pt x="100" y="33"/>
                      <a:pt x="100" y="33"/>
                    </a:cubicBezTo>
                    <a:cubicBezTo>
                      <a:pt x="100" y="34"/>
                      <a:pt x="100" y="35"/>
                      <a:pt x="100" y="36"/>
                    </a:cubicBezTo>
                    <a:cubicBezTo>
                      <a:pt x="100" y="44"/>
                      <a:pt x="106" y="49"/>
                      <a:pt x="114" y="49"/>
                    </a:cubicBezTo>
                    <a:cubicBezTo>
                      <a:pt x="114" y="49"/>
                      <a:pt x="115" y="49"/>
                      <a:pt x="115" y="49"/>
                    </a:cubicBezTo>
                    <a:cubicBezTo>
                      <a:pt x="116" y="49"/>
                      <a:pt x="116" y="49"/>
                      <a:pt x="117" y="49"/>
                    </a:cubicBezTo>
                    <a:cubicBezTo>
                      <a:pt x="118" y="48"/>
                      <a:pt x="118" y="48"/>
                      <a:pt x="118" y="48"/>
                    </a:cubicBezTo>
                    <a:cubicBezTo>
                      <a:pt x="119" y="47"/>
                      <a:pt x="119" y="47"/>
                      <a:pt x="119" y="47"/>
                    </a:cubicBezTo>
                    <a:cubicBezTo>
                      <a:pt x="122" y="44"/>
                      <a:pt x="122" y="44"/>
                      <a:pt x="122" y="44"/>
                    </a:cubicBezTo>
                    <a:cubicBezTo>
                      <a:pt x="138" y="56"/>
                      <a:pt x="138" y="56"/>
                      <a:pt x="138" y="56"/>
                    </a:cubicBezTo>
                    <a:cubicBezTo>
                      <a:pt x="114" y="85"/>
                      <a:pt x="114" y="85"/>
                      <a:pt x="114" y="85"/>
                    </a:cubicBezTo>
                    <a:cubicBezTo>
                      <a:pt x="98" y="73"/>
                      <a:pt x="98" y="73"/>
                      <a:pt x="98" y="73"/>
                    </a:cubicBezTo>
                    <a:cubicBezTo>
                      <a:pt x="102" y="69"/>
                      <a:pt x="102" y="69"/>
                      <a:pt x="102" y="69"/>
                    </a:cubicBezTo>
                    <a:cubicBezTo>
                      <a:pt x="103" y="67"/>
                      <a:pt x="103" y="67"/>
                      <a:pt x="103" y="67"/>
                    </a:cubicBezTo>
                    <a:cubicBezTo>
                      <a:pt x="103" y="66"/>
                      <a:pt x="103" y="66"/>
                      <a:pt x="103" y="66"/>
                    </a:cubicBezTo>
                    <a:cubicBezTo>
                      <a:pt x="103" y="66"/>
                      <a:pt x="103" y="65"/>
                      <a:pt x="103" y="65"/>
                    </a:cubicBezTo>
                    <a:cubicBezTo>
                      <a:pt x="102" y="57"/>
                      <a:pt x="96" y="52"/>
                      <a:pt x="88" y="52"/>
                    </a:cubicBezTo>
                    <a:cubicBezTo>
                      <a:pt x="88" y="52"/>
                      <a:pt x="87" y="52"/>
                      <a:pt x="87" y="52"/>
                    </a:cubicBezTo>
                    <a:cubicBezTo>
                      <a:pt x="86" y="52"/>
                      <a:pt x="84" y="53"/>
                      <a:pt x="83" y="53"/>
                    </a:cubicBezTo>
                    <a:cubicBezTo>
                      <a:pt x="60" y="34"/>
                      <a:pt x="60" y="34"/>
                      <a:pt x="60" y="34"/>
                    </a:cubicBezTo>
                    <a:cubicBezTo>
                      <a:pt x="54" y="20"/>
                      <a:pt x="44" y="6"/>
                      <a:pt x="18" y="5"/>
                    </a:cubicBezTo>
                    <a:cubicBezTo>
                      <a:pt x="53" y="4"/>
                      <a:pt x="53" y="4"/>
                      <a:pt x="53" y="4"/>
                    </a:cubicBezTo>
                    <a:cubicBezTo>
                      <a:pt x="54" y="4"/>
                      <a:pt x="54" y="4"/>
                      <a:pt x="54" y="4"/>
                    </a:cubicBezTo>
                    <a:close/>
                    <a:moveTo>
                      <a:pt x="54" y="0"/>
                    </a:moveTo>
                    <a:cubicBezTo>
                      <a:pt x="53" y="0"/>
                      <a:pt x="53" y="0"/>
                      <a:pt x="53" y="0"/>
                    </a:cubicBezTo>
                    <a:cubicBezTo>
                      <a:pt x="4" y="2"/>
                      <a:pt x="4" y="2"/>
                      <a:pt x="4" y="2"/>
                    </a:cubicBezTo>
                    <a:cubicBezTo>
                      <a:pt x="2" y="2"/>
                      <a:pt x="0" y="4"/>
                      <a:pt x="0" y="6"/>
                    </a:cubicBezTo>
                    <a:cubicBezTo>
                      <a:pt x="1" y="8"/>
                      <a:pt x="2" y="10"/>
                      <a:pt x="4" y="10"/>
                    </a:cubicBezTo>
                    <a:cubicBezTo>
                      <a:pt x="5" y="10"/>
                      <a:pt x="5" y="10"/>
                      <a:pt x="5" y="10"/>
                    </a:cubicBezTo>
                    <a:cubicBezTo>
                      <a:pt x="9" y="9"/>
                      <a:pt x="12" y="9"/>
                      <a:pt x="15" y="9"/>
                    </a:cubicBezTo>
                    <a:cubicBezTo>
                      <a:pt x="40" y="9"/>
                      <a:pt x="50" y="21"/>
                      <a:pt x="57" y="37"/>
                    </a:cubicBezTo>
                    <a:cubicBezTo>
                      <a:pt x="83" y="58"/>
                      <a:pt x="83" y="58"/>
                      <a:pt x="83" y="58"/>
                    </a:cubicBezTo>
                    <a:cubicBezTo>
                      <a:pt x="84" y="57"/>
                      <a:pt x="86" y="56"/>
                      <a:pt x="87" y="56"/>
                    </a:cubicBezTo>
                    <a:cubicBezTo>
                      <a:pt x="88" y="56"/>
                      <a:pt x="88" y="56"/>
                      <a:pt x="88" y="56"/>
                    </a:cubicBezTo>
                    <a:cubicBezTo>
                      <a:pt x="94" y="56"/>
                      <a:pt x="98" y="60"/>
                      <a:pt x="99" y="65"/>
                    </a:cubicBezTo>
                    <a:cubicBezTo>
                      <a:pt x="99" y="66"/>
                      <a:pt x="99" y="66"/>
                      <a:pt x="99" y="66"/>
                    </a:cubicBezTo>
                    <a:cubicBezTo>
                      <a:pt x="93" y="73"/>
                      <a:pt x="93" y="73"/>
                      <a:pt x="93" y="73"/>
                    </a:cubicBezTo>
                    <a:cubicBezTo>
                      <a:pt x="115" y="91"/>
                      <a:pt x="115" y="91"/>
                      <a:pt x="115" y="91"/>
                    </a:cubicBezTo>
                    <a:cubicBezTo>
                      <a:pt x="143" y="56"/>
                      <a:pt x="143" y="56"/>
                      <a:pt x="143" y="56"/>
                    </a:cubicBezTo>
                    <a:cubicBezTo>
                      <a:pt x="121" y="38"/>
                      <a:pt x="121" y="38"/>
                      <a:pt x="121" y="38"/>
                    </a:cubicBezTo>
                    <a:cubicBezTo>
                      <a:pt x="116" y="45"/>
                      <a:pt x="116" y="45"/>
                      <a:pt x="116" y="45"/>
                    </a:cubicBezTo>
                    <a:cubicBezTo>
                      <a:pt x="116" y="45"/>
                      <a:pt x="115" y="45"/>
                      <a:pt x="115" y="45"/>
                    </a:cubicBezTo>
                    <a:cubicBezTo>
                      <a:pt x="114" y="45"/>
                      <a:pt x="114" y="45"/>
                      <a:pt x="114" y="45"/>
                    </a:cubicBezTo>
                    <a:cubicBezTo>
                      <a:pt x="109" y="45"/>
                      <a:pt x="104" y="41"/>
                      <a:pt x="104" y="36"/>
                    </a:cubicBezTo>
                    <a:cubicBezTo>
                      <a:pt x="103" y="34"/>
                      <a:pt x="104" y="33"/>
                      <a:pt x="104" y="31"/>
                    </a:cubicBezTo>
                    <a:cubicBezTo>
                      <a:pt x="75" y="7"/>
                      <a:pt x="75" y="7"/>
                      <a:pt x="75" y="7"/>
                    </a:cubicBezTo>
                    <a:cubicBezTo>
                      <a:pt x="69" y="3"/>
                      <a:pt x="60" y="0"/>
                      <a:pt x="54"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99" name="Freeform 31">
                <a:extLst>
                  <a:ext uri="{FF2B5EF4-FFF2-40B4-BE49-F238E27FC236}">
                    <a16:creationId xmlns:a16="http://schemas.microsoft.com/office/drawing/2014/main" id="{61CF21FD-1364-4E9B-A739-2755083833D8}"/>
                  </a:ext>
                </a:extLst>
              </p:cNvPr>
              <p:cNvSpPr>
                <a:spLocks noEditPoints="1"/>
              </p:cNvSpPr>
              <p:nvPr/>
            </p:nvSpPr>
            <p:spPr bwMode="auto">
              <a:xfrm>
                <a:off x="4854575" y="5502276"/>
                <a:ext cx="141288" cy="149225"/>
              </a:xfrm>
              <a:custGeom>
                <a:avLst/>
                <a:gdLst>
                  <a:gd name="T0" fmla="*/ 52 w 89"/>
                  <a:gd name="T1" fmla="*/ 11 h 94"/>
                  <a:gd name="T2" fmla="*/ 80 w 89"/>
                  <a:gd name="T3" fmla="*/ 32 h 94"/>
                  <a:gd name="T4" fmla="*/ 37 w 89"/>
                  <a:gd name="T5" fmla="*/ 83 h 94"/>
                  <a:gd name="T6" fmla="*/ 9 w 89"/>
                  <a:gd name="T7" fmla="*/ 62 h 94"/>
                  <a:gd name="T8" fmla="*/ 52 w 89"/>
                  <a:gd name="T9" fmla="*/ 11 h 94"/>
                  <a:gd name="T10" fmla="*/ 52 w 89"/>
                  <a:gd name="T11" fmla="*/ 11 h 94"/>
                  <a:gd name="T12" fmla="*/ 50 w 89"/>
                  <a:gd name="T13" fmla="*/ 0 h 94"/>
                  <a:gd name="T14" fmla="*/ 0 w 89"/>
                  <a:gd name="T15" fmla="*/ 62 h 94"/>
                  <a:gd name="T16" fmla="*/ 39 w 89"/>
                  <a:gd name="T17" fmla="*/ 94 h 94"/>
                  <a:gd name="T18" fmla="*/ 89 w 89"/>
                  <a:gd name="T19" fmla="*/ 32 h 94"/>
                  <a:gd name="T20" fmla="*/ 50 w 89"/>
                  <a:gd name="T21" fmla="*/ 0 h 94"/>
                  <a:gd name="T22" fmla="*/ 50 w 89"/>
                  <a:gd name="T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94">
                    <a:moveTo>
                      <a:pt x="52" y="11"/>
                    </a:moveTo>
                    <a:lnTo>
                      <a:pt x="80" y="32"/>
                    </a:lnTo>
                    <a:lnTo>
                      <a:pt x="37" y="83"/>
                    </a:lnTo>
                    <a:lnTo>
                      <a:pt x="9" y="62"/>
                    </a:lnTo>
                    <a:lnTo>
                      <a:pt x="52" y="11"/>
                    </a:lnTo>
                    <a:lnTo>
                      <a:pt x="52" y="11"/>
                    </a:lnTo>
                    <a:close/>
                    <a:moveTo>
                      <a:pt x="50" y="0"/>
                    </a:moveTo>
                    <a:lnTo>
                      <a:pt x="0" y="62"/>
                    </a:lnTo>
                    <a:lnTo>
                      <a:pt x="39" y="94"/>
                    </a:lnTo>
                    <a:lnTo>
                      <a:pt x="89" y="32"/>
                    </a:lnTo>
                    <a:lnTo>
                      <a:pt x="50" y="0"/>
                    </a:lnTo>
                    <a:lnTo>
                      <a:pt x="50" y="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grpSp>
      </p:grpSp>
    </p:spTree>
    <p:extLst>
      <p:ext uri="{BB962C8B-B14F-4D97-AF65-F5344CB8AC3E}">
        <p14:creationId xmlns:p14="http://schemas.microsoft.com/office/powerpoint/2010/main" val="181608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E0CF39F-9799-4F92-A9C6-B7CAE6038F6A}"/>
              </a:ext>
            </a:extLst>
          </p:cNvPr>
          <p:cNvSpPr/>
          <p:nvPr/>
        </p:nvSpPr>
        <p:spPr>
          <a:xfrm>
            <a:off x="0" y="-20593"/>
            <a:ext cx="12192000" cy="6977593"/>
          </a:xfrm>
          <a:prstGeom prst="rect">
            <a:avLst/>
          </a:prstGeom>
          <a:solidFill>
            <a:srgbClr val="15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6" name="TextBox 5">
            <a:extLst>
              <a:ext uri="{FF2B5EF4-FFF2-40B4-BE49-F238E27FC236}">
                <a16:creationId xmlns:a16="http://schemas.microsoft.com/office/drawing/2014/main" id="{C54C425A-1075-4355-85DC-1CBB905A9622}"/>
              </a:ext>
            </a:extLst>
          </p:cNvPr>
          <p:cNvSpPr txBox="1">
            <a:spLocks/>
          </p:cNvSpPr>
          <p:nvPr/>
        </p:nvSpPr>
        <p:spPr>
          <a:xfrm>
            <a:off x="3944915" y="476251"/>
            <a:ext cx="4302171" cy="861774"/>
          </a:xfrm>
          <a:prstGeom prst="rect">
            <a:avLst/>
          </a:prstGeom>
          <a:noFill/>
        </p:spPr>
        <p:txBody>
          <a:bodyPr wrap="square" rtlCol="0" anchor="ctr">
            <a:spAutoFit/>
          </a:bodyPr>
          <a:lstStyle/>
          <a:p>
            <a:pPr algn="ctr">
              <a:defRPr/>
            </a:pPr>
            <a:r>
              <a:rPr lang="en-US" sz="5000" dirty="0">
                <a:solidFill>
                  <a:prstClr val="white"/>
                </a:solidFill>
                <a:latin typeface="Lovelo Black" panose="02000000000000000000" pitchFamily="50" charset="0"/>
              </a:rPr>
              <a:t>To date</a:t>
            </a:r>
          </a:p>
        </p:txBody>
      </p:sp>
      <p:sp>
        <p:nvSpPr>
          <p:cNvPr id="9" name="Freeform: Shape 8">
            <a:extLst>
              <a:ext uri="{FF2B5EF4-FFF2-40B4-BE49-F238E27FC236}">
                <a16:creationId xmlns:a16="http://schemas.microsoft.com/office/drawing/2014/main" id="{6F796D58-364B-4890-B442-3F6EFD5F610C}"/>
              </a:ext>
            </a:extLst>
          </p:cNvPr>
          <p:cNvSpPr>
            <a:spLocks/>
          </p:cNvSpPr>
          <p:nvPr/>
        </p:nvSpPr>
        <p:spPr bwMode="auto">
          <a:xfrm>
            <a:off x="1795599" y="1568825"/>
            <a:ext cx="1089940" cy="1087479"/>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rgbClr val="E30613"/>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AE4168D2-779B-40CC-8A00-FFFDEAF624F2}"/>
              </a:ext>
            </a:extLst>
          </p:cNvPr>
          <p:cNvSpPr txBox="1">
            <a:spLocks/>
          </p:cNvSpPr>
          <p:nvPr/>
        </p:nvSpPr>
        <p:spPr>
          <a:xfrm>
            <a:off x="1236723" y="2739073"/>
            <a:ext cx="2207695" cy="707886"/>
          </a:xfrm>
          <a:prstGeom prst="rect">
            <a:avLst/>
          </a:prstGeom>
          <a:noFill/>
        </p:spPr>
        <p:txBody>
          <a:bodyPr wrap="square" rtlCol="0" anchor="ctr">
            <a:spAutoFit/>
          </a:bodyPr>
          <a:lstStyle/>
          <a:p>
            <a:pPr algn="ctr">
              <a:defRPr/>
            </a:pPr>
            <a:r>
              <a:rPr lang="en-US" sz="4000" dirty="0">
                <a:solidFill>
                  <a:srgbClr val="E30613"/>
                </a:solidFill>
                <a:latin typeface="Lovelo Black" panose="02000000000000000000" pitchFamily="50" charset="0"/>
              </a:rPr>
              <a:t>6,000+</a:t>
            </a:r>
          </a:p>
        </p:txBody>
      </p:sp>
      <p:sp>
        <p:nvSpPr>
          <p:cNvPr id="13" name="TextBox 12">
            <a:extLst>
              <a:ext uri="{FF2B5EF4-FFF2-40B4-BE49-F238E27FC236}">
                <a16:creationId xmlns:a16="http://schemas.microsoft.com/office/drawing/2014/main" id="{FA1216B9-1BD1-46AE-88C9-254915F90BDB}"/>
              </a:ext>
            </a:extLst>
          </p:cNvPr>
          <p:cNvSpPr txBox="1"/>
          <p:nvPr/>
        </p:nvSpPr>
        <p:spPr>
          <a:xfrm>
            <a:off x="1125647" y="3339076"/>
            <a:ext cx="2404361" cy="353943"/>
          </a:xfrm>
          <a:prstGeom prst="rect">
            <a:avLst/>
          </a:prstGeom>
          <a:noFill/>
        </p:spPr>
        <p:txBody>
          <a:bodyPr wrap="square" rtlCol="0" anchor="ctr">
            <a:spAutoFit/>
          </a:bodyPr>
          <a:lstStyle/>
          <a:p>
            <a:pPr algn="ctr">
              <a:defRPr/>
            </a:pPr>
            <a:r>
              <a:rPr lang="en-US" sz="1700" b="1" dirty="0">
                <a:solidFill>
                  <a:srgbClr val="E30613"/>
                </a:solidFill>
                <a:latin typeface="Calibri" panose="020F0502020204030204"/>
              </a:rPr>
              <a:t>CERTIFICATES ISSUED</a:t>
            </a:r>
          </a:p>
        </p:txBody>
      </p:sp>
      <p:cxnSp>
        <p:nvCxnSpPr>
          <p:cNvPr id="5" name="Straight Connector 4">
            <a:extLst>
              <a:ext uri="{FF2B5EF4-FFF2-40B4-BE49-F238E27FC236}">
                <a16:creationId xmlns:a16="http://schemas.microsoft.com/office/drawing/2014/main" id="{CC25F09A-6536-4E60-8F9F-7E838F026D48}"/>
              </a:ext>
            </a:extLst>
          </p:cNvPr>
          <p:cNvCxnSpPr/>
          <p:nvPr/>
        </p:nvCxnSpPr>
        <p:spPr>
          <a:xfrm>
            <a:off x="1846137" y="3847466"/>
            <a:ext cx="9888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9B68DCF7-F10A-43AA-9CFE-E2F5069C1185}"/>
              </a:ext>
            </a:extLst>
          </p:cNvPr>
          <p:cNvSpPr>
            <a:spLocks/>
          </p:cNvSpPr>
          <p:nvPr/>
        </p:nvSpPr>
        <p:spPr bwMode="auto">
          <a:xfrm>
            <a:off x="5556133" y="1568825"/>
            <a:ext cx="1089940" cy="1087479"/>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sp>
        <p:nvSpPr>
          <p:cNvPr id="39" name="TextBox 38">
            <a:extLst>
              <a:ext uri="{FF2B5EF4-FFF2-40B4-BE49-F238E27FC236}">
                <a16:creationId xmlns:a16="http://schemas.microsoft.com/office/drawing/2014/main" id="{30A03D70-C373-4099-9321-2E9542F01EA0}"/>
              </a:ext>
            </a:extLst>
          </p:cNvPr>
          <p:cNvSpPr txBox="1">
            <a:spLocks/>
          </p:cNvSpPr>
          <p:nvPr/>
        </p:nvSpPr>
        <p:spPr>
          <a:xfrm>
            <a:off x="4997257" y="2739073"/>
            <a:ext cx="2207695" cy="707886"/>
          </a:xfrm>
          <a:prstGeom prst="rect">
            <a:avLst/>
          </a:prstGeom>
          <a:noFill/>
        </p:spPr>
        <p:txBody>
          <a:bodyPr wrap="square" rtlCol="0" anchor="ctr">
            <a:spAutoFit/>
          </a:bodyPr>
          <a:lstStyle/>
          <a:p>
            <a:pPr algn="ctr">
              <a:defRPr/>
            </a:pPr>
            <a:r>
              <a:rPr lang="en-US" sz="4000" dirty="0">
                <a:solidFill>
                  <a:prstClr val="white"/>
                </a:solidFill>
                <a:latin typeface="Lovelo Black" panose="02000000000000000000" pitchFamily="50" charset="0"/>
              </a:rPr>
              <a:t>72+</a:t>
            </a:r>
          </a:p>
        </p:txBody>
      </p:sp>
      <p:sp>
        <p:nvSpPr>
          <p:cNvPr id="40" name="TextBox 39">
            <a:extLst>
              <a:ext uri="{FF2B5EF4-FFF2-40B4-BE49-F238E27FC236}">
                <a16:creationId xmlns:a16="http://schemas.microsoft.com/office/drawing/2014/main" id="{BCD8BCE5-70E2-4D24-AA81-0A021AF71075}"/>
              </a:ext>
            </a:extLst>
          </p:cNvPr>
          <p:cNvSpPr txBox="1"/>
          <p:nvPr/>
        </p:nvSpPr>
        <p:spPr>
          <a:xfrm>
            <a:off x="4813610" y="3249222"/>
            <a:ext cx="2535343" cy="615553"/>
          </a:xfrm>
          <a:prstGeom prst="rect">
            <a:avLst/>
          </a:prstGeom>
          <a:noFill/>
        </p:spPr>
        <p:txBody>
          <a:bodyPr wrap="square" rtlCol="0" anchor="ctr">
            <a:spAutoFit/>
          </a:bodyPr>
          <a:lstStyle/>
          <a:p>
            <a:pPr algn="ctr">
              <a:defRPr/>
            </a:pPr>
            <a:r>
              <a:rPr lang="en-US" sz="1700" b="1" dirty="0">
                <a:solidFill>
                  <a:prstClr val="white"/>
                </a:solidFill>
                <a:latin typeface="Calibri" panose="020F0502020204030204"/>
              </a:rPr>
              <a:t>COUNTRIES REPRESENTED by CLIENT BASE</a:t>
            </a:r>
          </a:p>
        </p:txBody>
      </p:sp>
      <p:cxnSp>
        <p:nvCxnSpPr>
          <p:cNvPr id="42" name="Straight Connector 41">
            <a:extLst>
              <a:ext uri="{FF2B5EF4-FFF2-40B4-BE49-F238E27FC236}">
                <a16:creationId xmlns:a16="http://schemas.microsoft.com/office/drawing/2014/main" id="{E05B111B-55E9-4634-A836-3FA069C37454}"/>
              </a:ext>
            </a:extLst>
          </p:cNvPr>
          <p:cNvCxnSpPr/>
          <p:nvPr/>
        </p:nvCxnSpPr>
        <p:spPr>
          <a:xfrm>
            <a:off x="5606671" y="3847466"/>
            <a:ext cx="9888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Freeform: Shape 43">
            <a:extLst>
              <a:ext uri="{FF2B5EF4-FFF2-40B4-BE49-F238E27FC236}">
                <a16:creationId xmlns:a16="http://schemas.microsoft.com/office/drawing/2014/main" id="{A3B1B21E-78AE-4403-8AF2-6A2372AD9EE4}"/>
              </a:ext>
            </a:extLst>
          </p:cNvPr>
          <p:cNvSpPr>
            <a:spLocks/>
          </p:cNvSpPr>
          <p:nvPr/>
        </p:nvSpPr>
        <p:spPr bwMode="auto">
          <a:xfrm>
            <a:off x="9316667" y="1568825"/>
            <a:ext cx="1089940" cy="1087479"/>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sp>
        <p:nvSpPr>
          <p:cNvPr id="45" name="TextBox 44">
            <a:extLst>
              <a:ext uri="{FF2B5EF4-FFF2-40B4-BE49-F238E27FC236}">
                <a16:creationId xmlns:a16="http://schemas.microsoft.com/office/drawing/2014/main" id="{C20C394D-E8ED-4461-9EF4-B9FC1873C780}"/>
              </a:ext>
            </a:extLst>
          </p:cNvPr>
          <p:cNvSpPr txBox="1">
            <a:spLocks/>
          </p:cNvSpPr>
          <p:nvPr/>
        </p:nvSpPr>
        <p:spPr>
          <a:xfrm>
            <a:off x="8757791" y="2739073"/>
            <a:ext cx="2207695" cy="707886"/>
          </a:xfrm>
          <a:prstGeom prst="rect">
            <a:avLst/>
          </a:prstGeom>
          <a:noFill/>
        </p:spPr>
        <p:txBody>
          <a:bodyPr wrap="square" rtlCol="0" anchor="ctr">
            <a:spAutoFit/>
          </a:bodyPr>
          <a:lstStyle/>
          <a:p>
            <a:pPr algn="ctr">
              <a:defRPr/>
            </a:pPr>
            <a:r>
              <a:rPr lang="en-US" sz="4000" dirty="0">
                <a:solidFill>
                  <a:prstClr val="white"/>
                </a:solidFill>
                <a:latin typeface="Lovelo Black" panose="02000000000000000000" pitchFamily="50" charset="0"/>
              </a:rPr>
              <a:t>170+</a:t>
            </a:r>
          </a:p>
        </p:txBody>
      </p:sp>
      <p:sp>
        <p:nvSpPr>
          <p:cNvPr id="46" name="TextBox 45">
            <a:extLst>
              <a:ext uri="{FF2B5EF4-FFF2-40B4-BE49-F238E27FC236}">
                <a16:creationId xmlns:a16="http://schemas.microsoft.com/office/drawing/2014/main" id="{DF7E5C5C-02E4-4C73-87DB-BAE069655921}"/>
              </a:ext>
            </a:extLst>
          </p:cNvPr>
          <p:cNvSpPr txBox="1"/>
          <p:nvPr/>
        </p:nvSpPr>
        <p:spPr>
          <a:xfrm>
            <a:off x="8976326" y="3346931"/>
            <a:ext cx="1770622" cy="353943"/>
          </a:xfrm>
          <a:prstGeom prst="rect">
            <a:avLst/>
          </a:prstGeom>
          <a:noFill/>
        </p:spPr>
        <p:txBody>
          <a:bodyPr wrap="square" rtlCol="0" anchor="ctr">
            <a:spAutoFit/>
          </a:bodyPr>
          <a:lstStyle/>
          <a:p>
            <a:pPr algn="ctr">
              <a:defRPr/>
            </a:pPr>
            <a:r>
              <a:rPr lang="en-US" sz="1700" b="1" dirty="0">
                <a:solidFill>
                  <a:prstClr val="white"/>
                </a:solidFill>
                <a:latin typeface="Calibri" panose="020F0502020204030204"/>
              </a:rPr>
              <a:t>BBA PEOPLE</a:t>
            </a:r>
          </a:p>
        </p:txBody>
      </p:sp>
      <p:cxnSp>
        <p:nvCxnSpPr>
          <p:cNvPr id="48" name="Straight Connector 47">
            <a:extLst>
              <a:ext uri="{FF2B5EF4-FFF2-40B4-BE49-F238E27FC236}">
                <a16:creationId xmlns:a16="http://schemas.microsoft.com/office/drawing/2014/main" id="{4FE1EC2D-7769-49AB-A6AF-178ADA4EA826}"/>
              </a:ext>
            </a:extLst>
          </p:cNvPr>
          <p:cNvCxnSpPr/>
          <p:nvPr/>
        </p:nvCxnSpPr>
        <p:spPr>
          <a:xfrm>
            <a:off x="9367205" y="3847466"/>
            <a:ext cx="9888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5849ED8B-021D-45E8-9959-117F97E12D24}"/>
              </a:ext>
            </a:extLst>
          </p:cNvPr>
          <p:cNvGrpSpPr/>
          <p:nvPr/>
        </p:nvGrpSpPr>
        <p:grpSpPr>
          <a:xfrm>
            <a:off x="2085388" y="1847454"/>
            <a:ext cx="510362" cy="503803"/>
            <a:chOff x="4378325" y="5392738"/>
            <a:chExt cx="617538" cy="609601"/>
          </a:xfrm>
          <a:solidFill>
            <a:srgbClr val="E30613"/>
          </a:solidFill>
        </p:grpSpPr>
        <p:sp>
          <p:nvSpPr>
            <p:cNvPr id="63" name="Freeform 26">
              <a:extLst>
                <a:ext uri="{FF2B5EF4-FFF2-40B4-BE49-F238E27FC236}">
                  <a16:creationId xmlns:a16="http://schemas.microsoft.com/office/drawing/2014/main" id="{DFFFAFA4-FB1F-4D04-B4F4-447612D317DF}"/>
                </a:ext>
              </a:extLst>
            </p:cNvPr>
            <p:cNvSpPr>
              <a:spLocks/>
            </p:cNvSpPr>
            <p:nvPr/>
          </p:nvSpPr>
          <p:spPr bwMode="auto">
            <a:xfrm>
              <a:off x="4378325" y="5392738"/>
              <a:ext cx="274638" cy="277813"/>
            </a:xfrm>
            <a:custGeom>
              <a:avLst/>
              <a:gdLst>
                <a:gd name="T0" fmla="*/ 21 w 98"/>
                <a:gd name="T1" fmla="*/ 69 h 99"/>
                <a:gd name="T2" fmla="*/ 27 w 98"/>
                <a:gd name="T3" fmla="*/ 71 h 99"/>
                <a:gd name="T4" fmla="*/ 28 w 98"/>
                <a:gd name="T5" fmla="*/ 71 h 99"/>
                <a:gd name="T6" fmla="*/ 47 w 98"/>
                <a:gd name="T7" fmla="*/ 67 h 99"/>
                <a:gd name="T8" fmla="*/ 79 w 98"/>
                <a:gd name="T9" fmla="*/ 99 h 99"/>
                <a:gd name="T10" fmla="*/ 82 w 98"/>
                <a:gd name="T11" fmla="*/ 96 h 99"/>
                <a:gd name="T12" fmla="*/ 80 w 98"/>
                <a:gd name="T13" fmla="*/ 94 h 99"/>
                <a:gd name="T14" fmla="*/ 78 w 98"/>
                <a:gd name="T15" fmla="*/ 92 h 99"/>
                <a:gd name="T16" fmla="*/ 50 w 98"/>
                <a:gd name="T17" fmla="*/ 65 h 99"/>
                <a:gd name="T18" fmla="*/ 49 w 98"/>
                <a:gd name="T19" fmla="*/ 63 h 99"/>
                <a:gd name="T20" fmla="*/ 47 w 98"/>
                <a:gd name="T21" fmla="*/ 63 h 99"/>
                <a:gd name="T22" fmla="*/ 27 w 98"/>
                <a:gd name="T23" fmla="*/ 67 h 99"/>
                <a:gd name="T24" fmla="*/ 27 w 98"/>
                <a:gd name="T25" fmla="*/ 67 h 99"/>
                <a:gd name="T26" fmla="*/ 24 w 98"/>
                <a:gd name="T27" fmla="*/ 66 h 99"/>
                <a:gd name="T28" fmla="*/ 6 w 98"/>
                <a:gd name="T29" fmla="*/ 48 h 99"/>
                <a:gd name="T30" fmla="*/ 4 w 98"/>
                <a:gd name="T31" fmla="*/ 44 h 99"/>
                <a:gd name="T32" fmla="*/ 4 w 98"/>
                <a:gd name="T33" fmla="*/ 34 h 99"/>
                <a:gd name="T34" fmla="*/ 17 w 98"/>
                <a:gd name="T35" fmla="*/ 47 h 99"/>
                <a:gd name="T36" fmla="*/ 19 w 98"/>
                <a:gd name="T37" fmla="*/ 48 h 99"/>
                <a:gd name="T38" fmla="*/ 21 w 98"/>
                <a:gd name="T39" fmla="*/ 48 h 99"/>
                <a:gd name="T40" fmla="*/ 41 w 98"/>
                <a:gd name="T41" fmla="*/ 44 h 99"/>
                <a:gd name="T42" fmla="*/ 43 w 98"/>
                <a:gd name="T43" fmla="*/ 43 h 99"/>
                <a:gd name="T44" fmla="*/ 44 w 98"/>
                <a:gd name="T45" fmla="*/ 41 h 99"/>
                <a:gd name="T46" fmla="*/ 48 w 98"/>
                <a:gd name="T47" fmla="*/ 21 h 99"/>
                <a:gd name="T48" fmla="*/ 48 w 98"/>
                <a:gd name="T49" fmla="*/ 19 h 99"/>
                <a:gd name="T50" fmla="*/ 47 w 98"/>
                <a:gd name="T51" fmla="*/ 17 h 99"/>
                <a:gd name="T52" fmla="*/ 34 w 98"/>
                <a:gd name="T53" fmla="*/ 4 h 99"/>
                <a:gd name="T54" fmla="*/ 44 w 98"/>
                <a:gd name="T55" fmla="*/ 4 h 99"/>
                <a:gd name="T56" fmla="*/ 48 w 98"/>
                <a:gd name="T57" fmla="*/ 6 h 99"/>
                <a:gd name="T58" fmla="*/ 66 w 98"/>
                <a:gd name="T59" fmla="*/ 24 h 99"/>
                <a:gd name="T60" fmla="*/ 67 w 98"/>
                <a:gd name="T61" fmla="*/ 27 h 99"/>
                <a:gd name="T62" fmla="*/ 63 w 98"/>
                <a:gd name="T63" fmla="*/ 47 h 99"/>
                <a:gd name="T64" fmla="*/ 63 w 98"/>
                <a:gd name="T65" fmla="*/ 49 h 99"/>
                <a:gd name="T66" fmla="*/ 65 w 98"/>
                <a:gd name="T67" fmla="*/ 50 h 99"/>
                <a:gd name="T68" fmla="*/ 95 w 98"/>
                <a:gd name="T69" fmla="*/ 81 h 99"/>
                <a:gd name="T70" fmla="*/ 98 w 98"/>
                <a:gd name="T71" fmla="*/ 78 h 99"/>
                <a:gd name="T72" fmla="*/ 67 w 98"/>
                <a:gd name="T73" fmla="*/ 47 h 99"/>
                <a:gd name="T74" fmla="*/ 71 w 98"/>
                <a:gd name="T75" fmla="*/ 28 h 99"/>
                <a:gd name="T76" fmla="*/ 69 w 98"/>
                <a:gd name="T77" fmla="*/ 21 h 99"/>
                <a:gd name="T78" fmla="*/ 51 w 98"/>
                <a:gd name="T79" fmla="*/ 3 h 99"/>
                <a:gd name="T80" fmla="*/ 44 w 98"/>
                <a:gd name="T81" fmla="*/ 0 h 99"/>
                <a:gd name="T82" fmla="*/ 24 w 98"/>
                <a:gd name="T83" fmla="*/ 0 h 99"/>
                <a:gd name="T84" fmla="*/ 44 w 98"/>
                <a:gd name="T85" fmla="*/ 20 h 99"/>
                <a:gd name="T86" fmla="*/ 40 w 98"/>
                <a:gd name="T87" fmla="*/ 40 h 99"/>
                <a:gd name="T88" fmla="*/ 20 w 98"/>
                <a:gd name="T89" fmla="*/ 44 h 99"/>
                <a:gd name="T90" fmla="*/ 0 w 98"/>
                <a:gd name="T91" fmla="*/ 24 h 99"/>
                <a:gd name="T92" fmla="*/ 0 w 98"/>
                <a:gd name="T93" fmla="*/ 44 h 99"/>
                <a:gd name="T94" fmla="*/ 3 w 98"/>
                <a:gd name="T95" fmla="*/ 51 h 99"/>
                <a:gd name="T96" fmla="*/ 21 w 98"/>
                <a:gd name="T97"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99">
                  <a:moveTo>
                    <a:pt x="21" y="69"/>
                  </a:moveTo>
                  <a:cubicBezTo>
                    <a:pt x="22" y="70"/>
                    <a:pt x="25" y="71"/>
                    <a:pt x="27" y="71"/>
                  </a:cubicBezTo>
                  <a:cubicBezTo>
                    <a:pt x="27" y="71"/>
                    <a:pt x="28" y="71"/>
                    <a:pt x="28" y="71"/>
                  </a:cubicBezTo>
                  <a:cubicBezTo>
                    <a:pt x="47" y="67"/>
                    <a:pt x="47" y="67"/>
                    <a:pt x="47" y="67"/>
                  </a:cubicBezTo>
                  <a:cubicBezTo>
                    <a:pt x="79" y="99"/>
                    <a:pt x="79" y="99"/>
                    <a:pt x="79" y="99"/>
                  </a:cubicBezTo>
                  <a:cubicBezTo>
                    <a:pt x="82" y="96"/>
                    <a:pt x="82" y="96"/>
                    <a:pt x="82" y="96"/>
                  </a:cubicBezTo>
                  <a:cubicBezTo>
                    <a:pt x="80" y="94"/>
                    <a:pt x="80" y="94"/>
                    <a:pt x="80" y="94"/>
                  </a:cubicBezTo>
                  <a:cubicBezTo>
                    <a:pt x="78" y="92"/>
                    <a:pt x="78" y="92"/>
                    <a:pt x="78" y="92"/>
                  </a:cubicBezTo>
                  <a:cubicBezTo>
                    <a:pt x="50" y="65"/>
                    <a:pt x="50" y="65"/>
                    <a:pt x="50" y="65"/>
                  </a:cubicBezTo>
                  <a:cubicBezTo>
                    <a:pt x="49" y="63"/>
                    <a:pt x="49" y="63"/>
                    <a:pt x="49" y="63"/>
                  </a:cubicBezTo>
                  <a:cubicBezTo>
                    <a:pt x="47" y="63"/>
                    <a:pt x="47" y="63"/>
                    <a:pt x="47" y="63"/>
                  </a:cubicBezTo>
                  <a:cubicBezTo>
                    <a:pt x="27" y="67"/>
                    <a:pt x="27" y="67"/>
                    <a:pt x="27" y="67"/>
                  </a:cubicBezTo>
                  <a:cubicBezTo>
                    <a:pt x="27" y="67"/>
                    <a:pt x="27" y="67"/>
                    <a:pt x="27" y="67"/>
                  </a:cubicBezTo>
                  <a:cubicBezTo>
                    <a:pt x="26" y="67"/>
                    <a:pt x="24" y="67"/>
                    <a:pt x="24" y="66"/>
                  </a:cubicBezTo>
                  <a:cubicBezTo>
                    <a:pt x="6" y="48"/>
                    <a:pt x="6" y="48"/>
                    <a:pt x="6" y="48"/>
                  </a:cubicBezTo>
                  <a:cubicBezTo>
                    <a:pt x="5" y="47"/>
                    <a:pt x="4" y="45"/>
                    <a:pt x="4" y="44"/>
                  </a:cubicBezTo>
                  <a:cubicBezTo>
                    <a:pt x="4" y="34"/>
                    <a:pt x="4" y="34"/>
                    <a:pt x="4" y="34"/>
                  </a:cubicBezTo>
                  <a:cubicBezTo>
                    <a:pt x="17" y="47"/>
                    <a:pt x="17" y="47"/>
                    <a:pt x="17" y="47"/>
                  </a:cubicBezTo>
                  <a:cubicBezTo>
                    <a:pt x="19" y="48"/>
                    <a:pt x="19" y="48"/>
                    <a:pt x="19" y="48"/>
                  </a:cubicBezTo>
                  <a:cubicBezTo>
                    <a:pt x="21" y="48"/>
                    <a:pt x="21" y="48"/>
                    <a:pt x="21" y="48"/>
                  </a:cubicBezTo>
                  <a:cubicBezTo>
                    <a:pt x="41" y="44"/>
                    <a:pt x="41" y="44"/>
                    <a:pt x="41" y="44"/>
                  </a:cubicBezTo>
                  <a:cubicBezTo>
                    <a:pt x="43" y="43"/>
                    <a:pt x="43" y="43"/>
                    <a:pt x="43" y="43"/>
                  </a:cubicBezTo>
                  <a:cubicBezTo>
                    <a:pt x="44" y="41"/>
                    <a:pt x="44" y="41"/>
                    <a:pt x="44" y="41"/>
                  </a:cubicBezTo>
                  <a:cubicBezTo>
                    <a:pt x="48" y="21"/>
                    <a:pt x="48" y="21"/>
                    <a:pt x="48" y="21"/>
                  </a:cubicBezTo>
                  <a:cubicBezTo>
                    <a:pt x="48" y="19"/>
                    <a:pt x="48" y="19"/>
                    <a:pt x="48" y="19"/>
                  </a:cubicBezTo>
                  <a:cubicBezTo>
                    <a:pt x="47" y="17"/>
                    <a:pt x="47" y="17"/>
                    <a:pt x="47" y="17"/>
                  </a:cubicBezTo>
                  <a:cubicBezTo>
                    <a:pt x="34" y="4"/>
                    <a:pt x="34" y="4"/>
                    <a:pt x="34" y="4"/>
                  </a:cubicBezTo>
                  <a:cubicBezTo>
                    <a:pt x="44" y="4"/>
                    <a:pt x="44" y="4"/>
                    <a:pt x="44" y="4"/>
                  </a:cubicBezTo>
                  <a:cubicBezTo>
                    <a:pt x="45" y="4"/>
                    <a:pt x="47" y="5"/>
                    <a:pt x="48" y="6"/>
                  </a:cubicBezTo>
                  <a:cubicBezTo>
                    <a:pt x="66" y="24"/>
                    <a:pt x="66" y="24"/>
                    <a:pt x="66" y="24"/>
                  </a:cubicBezTo>
                  <a:cubicBezTo>
                    <a:pt x="67" y="25"/>
                    <a:pt x="67" y="26"/>
                    <a:pt x="67" y="27"/>
                  </a:cubicBezTo>
                  <a:cubicBezTo>
                    <a:pt x="63" y="47"/>
                    <a:pt x="63" y="47"/>
                    <a:pt x="63" y="47"/>
                  </a:cubicBezTo>
                  <a:cubicBezTo>
                    <a:pt x="63" y="49"/>
                    <a:pt x="63" y="49"/>
                    <a:pt x="63" y="49"/>
                  </a:cubicBezTo>
                  <a:cubicBezTo>
                    <a:pt x="65" y="50"/>
                    <a:pt x="65" y="50"/>
                    <a:pt x="65" y="50"/>
                  </a:cubicBezTo>
                  <a:cubicBezTo>
                    <a:pt x="95" y="81"/>
                    <a:pt x="95" y="81"/>
                    <a:pt x="95" y="81"/>
                  </a:cubicBezTo>
                  <a:cubicBezTo>
                    <a:pt x="98" y="78"/>
                    <a:pt x="98" y="78"/>
                    <a:pt x="98" y="78"/>
                  </a:cubicBezTo>
                  <a:cubicBezTo>
                    <a:pt x="67" y="47"/>
                    <a:pt x="67" y="47"/>
                    <a:pt x="67" y="47"/>
                  </a:cubicBezTo>
                  <a:cubicBezTo>
                    <a:pt x="71" y="28"/>
                    <a:pt x="71" y="28"/>
                    <a:pt x="71" y="28"/>
                  </a:cubicBezTo>
                  <a:cubicBezTo>
                    <a:pt x="72" y="26"/>
                    <a:pt x="71" y="23"/>
                    <a:pt x="69" y="21"/>
                  </a:cubicBezTo>
                  <a:cubicBezTo>
                    <a:pt x="51" y="3"/>
                    <a:pt x="51" y="3"/>
                    <a:pt x="51" y="3"/>
                  </a:cubicBezTo>
                  <a:cubicBezTo>
                    <a:pt x="49" y="1"/>
                    <a:pt x="46" y="0"/>
                    <a:pt x="44" y="0"/>
                  </a:cubicBezTo>
                  <a:cubicBezTo>
                    <a:pt x="24" y="0"/>
                    <a:pt x="24" y="0"/>
                    <a:pt x="24" y="0"/>
                  </a:cubicBezTo>
                  <a:cubicBezTo>
                    <a:pt x="44" y="20"/>
                    <a:pt x="44" y="20"/>
                    <a:pt x="44" y="20"/>
                  </a:cubicBezTo>
                  <a:cubicBezTo>
                    <a:pt x="40" y="40"/>
                    <a:pt x="40" y="40"/>
                    <a:pt x="40" y="40"/>
                  </a:cubicBezTo>
                  <a:cubicBezTo>
                    <a:pt x="20" y="44"/>
                    <a:pt x="20" y="44"/>
                    <a:pt x="20" y="44"/>
                  </a:cubicBezTo>
                  <a:cubicBezTo>
                    <a:pt x="0" y="24"/>
                    <a:pt x="0" y="24"/>
                    <a:pt x="0" y="24"/>
                  </a:cubicBezTo>
                  <a:cubicBezTo>
                    <a:pt x="0" y="44"/>
                    <a:pt x="0" y="44"/>
                    <a:pt x="0" y="44"/>
                  </a:cubicBezTo>
                  <a:cubicBezTo>
                    <a:pt x="0" y="46"/>
                    <a:pt x="1" y="49"/>
                    <a:pt x="3" y="51"/>
                  </a:cubicBezTo>
                  <a:lnTo>
                    <a:pt x="21" y="69"/>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64" name="Freeform 27">
              <a:extLst>
                <a:ext uri="{FF2B5EF4-FFF2-40B4-BE49-F238E27FC236}">
                  <a16:creationId xmlns:a16="http://schemas.microsoft.com/office/drawing/2014/main" id="{35EE1AD9-3B8D-4A2F-B32A-AB978B8B15FF}"/>
                </a:ext>
              </a:extLst>
            </p:cNvPr>
            <p:cNvSpPr>
              <a:spLocks/>
            </p:cNvSpPr>
            <p:nvPr/>
          </p:nvSpPr>
          <p:spPr bwMode="auto">
            <a:xfrm>
              <a:off x="4678363" y="5688013"/>
              <a:ext cx="306388" cy="311150"/>
            </a:xfrm>
            <a:custGeom>
              <a:avLst/>
              <a:gdLst>
                <a:gd name="T0" fmla="*/ 106 w 109"/>
                <a:gd name="T1" fmla="*/ 60 h 111"/>
                <a:gd name="T2" fmla="*/ 88 w 109"/>
                <a:gd name="T3" fmla="*/ 42 h 111"/>
                <a:gd name="T4" fmla="*/ 82 w 109"/>
                <a:gd name="T5" fmla="*/ 40 h 111"/>
                <a:gd name="T6" fmla="*/ 81 w 109"/>
                <a:gd name="T7" fmla="*/ 40 h 111"/>
                <a:gd name="T8" fmla="*/ 62 w 109"/>
                <a:gd name="T9" fmla="*/ 44 h 111"/>
                <a:gd name="T10" fmla="*/ 18 w 109"/>
                <a:gd name="T11" fmla="*/ 0 h 111"/>
                <a:gd name="T12" fmla="*/ 15 w 109"/>
                <a:gd name="T13" fmla="*/ 3 h 111"/>
                <a:gd name="T14" fmla="*/ 59 w 109"/>
                <a:gd name="T15" fmla="*/ 46 h 111"/>
                <a:gd name="T16" fmla="*/ 60 w 109"/>
                <a:gd name="T17" fmla="*/ 48 h 111"/>
                <a:gd name="T18" fmla="*/ 62 w 109"/>
                <a:gd name="T19" fmla="*/ 48 h 111"/>
                <a:gd name="T20" fmla="*/ 82 w 109"/>
                <a:gd name="T21" fmla="*/ 44 h 111"/>
                <a:gd name="T22" fmla="*/ 82 w 109"/>
                <a:gd name="T23" fmla="*/ 44 h 111"/>
                <a:gd name="T24" fmla="*/ 85 w 109"/>
                <a:gd name="T25" fmla="*/ 45 h 111"/>
                <a:gd name="T26" fmla="*/ 103 w 109"/>
                <a:gd name="T27" fmla="*/ 63 h 111"/>
                <a:gd name="T28" fmla="*/ 105 w 109"/>
                <a:gd name="T29" fmla="*/ 67 h 111"/>
                <a:gd name="T30" fmla="*/ 105 w 109"/>
                <a:gd name="T31" fmla="*/ 77 h 111"/>
                <a:gd name="T32" fmla="*/ 92 w 109"/>
                <a:gd name="T33" fmla="*/ 64 h 111"/>
                <a:gd name="T34" fmla="*/ 90 w 109"/>
                <a:gd name="T35" fmla="*/ 63 h 111"/>
                <a:gd name="T36" fmla="*/ 88 w 109"/>
                <a:gd name="T37" fmla="*/ 63 h 111"/>
                <a:gd name="T38" fmla="*/ 68 w 109"/>
                <a:gd name="T39" fmla="*/ 67 h 111"/>
                <a:gd name="T40" fmla="*/ 66 w 109"/>
                <a:gd name="T41" fmla="*/ 68 h 111"/>
                <a:gd name="T42" fmla="*/ 65 w 109"/>
                <a:gd name="T43" fmla="*/ 70 h 111"/>
                <a:gd name="T44" fmla="*/ 61 w 109"/>
                <a:gd name="T45" fmla="*/ 90 h 111"/>
                <a:gd name="T46" fmla="*/ 61 w 109"/>
                <a:gd name="T47" fmla="*/ 92 h 111"/>
                <a:gd name="T48" fmla="*/ 62 w 109"/>
                <a:gd name="T49" fmla="*/ 94 h 111"/>
                <a:gd name="T50" fmla="*/ 75 w 109"/>
                <a:gd name="T51" fmla="*/ 107 h 111"/>
                <a:gd name="T52" fmla="*/ 65 w 109"/>
                <a:gd name="T53" fmla="*/ 107 h 111"/>
                <a:gd name="T54" fmla="*/ 61 w 109"/>
                <a:gd name="T55" fmla="*/ 105 h 111"/>
                <a:gd name="T56" fmla="*/ 43 w 109"/>
                <a:gd name="T57" fmla="*/ 87 h 111"/>
                <a:gd name="T58" fmla="*/ 42 w 109"/>
                <a:gd name="T59" fmla="*/ 84 h 111"/>
                <a:gd name="T60" fmla="*/ 46 w 109"/>
                <a:gd name="T61" fmla="*/ 64 h 111"/>
                <a:gd name="T62" fmla="*/ 46 w 109"/>
                <a:gd name="T63" fmla="*/ 62 h 111"/>
                <a:gd name="T64" fmla="*/ 44 w 109"/>
                <a:gd name="T65" fmla="*/ 61 h 111"/>
                <a:gd name="T66" fmla="*/ 3 w 109"/>
                <a:gd name="T67" fmla="*/ 19 h 111"/>
                <a:gd name="T68" fmla="*/ 0 w 109"/>
                <a:gd name="T69" fmla="*/ 22 h 111"/>
                <a:gd name="T70" fmla="*/ 42 w 109"/>
                <a:gd name="T71" fmla="*/ 64 h 111"/>
                <a:gd name="T72" fmla="*/ 38 w 109"/>
                <a:gd name="T73" fmla="*/ 83 h 111"/>
                <a:gd name="T74" fmla="*/ 40 w 109"/>
                <a:gd name="T75" fmla="*/ 90 h 111"/>
                <a:gd name="T76" fmla="*/ 58 w 109"/>
                <a:gd name="T77" fmla="*/ 108 h 111"/>
                <a:gd name="T78" fmla="*/ 65 w 109"/>
                <a:gd name="T79" fmla="*/ 111 h 111"/>
                <a:gd name="T80" fmla="*/ 85 w 109"/>
                <a:gd name="T81" fmla="*/ 111 h 111"/>
                <a:gd name="T82" fmla="*/ 65 w 109"/>
                <a:gd name="T83" fmla="*/ 91 h 111"/>
                <a:gd name="T84" fmla="*/ 69 w 109"/>
                <a:gd name="T85" fmla="*/ 71 h 111"/>
                <a:gd name="T86" fmla="*/ 89 w 109"/>
                <a:gd name="T87" fmla="*/ 67 h 111"/>
                <a:gd name="T88" fmla="*/ 109 w 109"/>
                <a:gd name="T89" fmla="*/ 87 h 111"/>
                <a:gd name="T90" fmla="*/ 109 w 109"/>
                <a:gd name="T91" fmla="*/ 67 h 111"/>
                <a:gd name="T92" fmla="*/ 106 w 109"/>
                <a:gd name="T93" fmla="*/ 6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11">
                  <a:moveTo>
                    <a:pt x="106" y="60"/>
                  </a:moveTo>
                  <a:cubicBezTo>
                    <a:pt x="88" y="42"/>
                    <a:pt x="88" y="42"/>
                    <a:pt x="88" y="42"/>
                  </a:cubicBezTo>
                  <a:cubicBezTo>
                    <a:pt x="87" y="41"/>
                    <a:pt x="84" y="40"/>
                    <a:pt x="82" y="40"/>
                  </a:cubicBezTo>
                  <a:cubicBezTo>
                    <a:pt x="82" y="40"/>
                    <a:pt x="81" y="40"/>
                    <a:pt x="81" y="40"/>
                  </a:cubicBezTo>
                  <a:cubicBezTo>
                    <a:pt x="62" y="44"/>
                    <a:pt x="62" y="44"/>
                    <a:pt x="62" y="44"/>
                  </a:cubicBezTo>
                  <a:cubicBezTo>
                    <a:pt x="18" y="0"/>
                    <a:pt x="18" y="0"/>
                    <a:pt x="18" y="0"/>
                  </a:cubicBezTo>
                  <a:cubicBezTo>
                    <a:pt x="15" y="3"/>
                    <a:pt x="15" y="3"/>
                    <a:pt x="15" y="3"/>
                  </a:cubicBezTo>
                  <a:cubicBezTo>
                    <a:pt x="59" y="46"/>
                    <a:pt x="59" y="46"/>
                    <a:pt x="59" y="46"/>
                  </a:cubicBezTo>
                  <a:cubicBezTo>
                    <a:pt x="60" y="48"/>
                    <a:pt x="60" y="48"/>
                    <a:pt x="60" y="48"/>
                  </a:cubicBezTo>
                  <a:cubicBezTo>
                    <a:pt x="62" y="48"/>
                    <a:pt x="62" y="48"/>
                    <a:pt x="62" y="48"/>
                  </a:cubicBezTo>
                  <a:cubicBezTo>
                    <a:pt x="82" y="44"/>
                    <a:pt x="82" y="44"/>
                    <a:pt x="82" y="44"/>
                  </a:cubicBezTo>
                  <a:cubicBezTo>
                    <a:pt x="82" y="44"/>
                    <a:pt x="82" y="44"/>
                    <a:pt x="82" y="44"/>
                  </a:cubicBezTo>
                  <a:cubicBezTo>
                    <a:pt x="83" y="44"/>
                    <a:pt x="85" y="44"/>
                    <a:pt x="85" y="45"/>
                  </a:cubicBezTo>
                  <a:cubicBezTo>
                    <a:pt x="103" y="63"/>
                    <a:pt x="103" y="63"/>
                    <a:pt x="103" y="63"/>
                  </a:cubicBezTo>
                  <a:cubicBezTo>
                    <a:pt x="104" y="64"/>
                    <a:pt x="105" y="66"/>
                    <a:pt x="105" y="67"/>
                  </a:cubicBezTo>
                  <a:cubicBezTo>
                    <a:pt x="105" y="77"/>
                    <a:pt x="105" y="77"/>
                    <a:pt x="105" y="77"/>
                  </a:cubicBezTo>
                  <a:cubicBezTo>
                    <a:pt x="92" y="64"/>
                    <a:pt x="92" y="64"/>
                    <a:pt x="92" y="64"/>
                  </a:cubicBezTo>
                  <a:cubicBezTo>
                    <a:pt x="90" y="63"/>
                    <a:pt x="90" y="63"/>
                    <a:pt x="90" y="63"/>
                  </a:cubicBezTo>
                  <a:cubicBezTo>
                    <a:pt x="88" y="63"/>
                    <a:pt x="88" y="63"/>
                    <a:pt x="88" y="63"/>
                  </a:cubicBezTo>
                  <a:cubicBezTo>
                    <a:pt x="68" y="67"/>
                    <a:pt x="68" y="67"/>
                    <a:pt x="68" y="67"/>
                  </a:cubicBezTo>
                  <a:cubicBezTo>
                    <a:pt x="66" y="68"/>
                    <a:pt x="66" y="68"/>
                    <a:pt x="66" y="68"/>
                  </a:cubicBezTo>
                  <a:cubicBezTo>
                    <a:pt x="65" y="70"/>
                    <a:pt x="65" y="70"/>
                    <a:pt x="65" y="70"/>
                  </a:cubicBezTo>
                  <a:cubicBezTo>
                    <a:pt x="61" y="90"/>
                    <a:pt x="61" y="90"/>
                    <a:pt x="61" y="90"/>
                  </a:cubicBezTo>
                  <a:cubicBezTo>
                    <a:pt x="61" y="92"/>
                    <a:pt x="61" y="92"/>
                    <a:pt x="61" y="92"/>
                  </a:cubicBezTo>
                  <a:cubicBezTo>
                    <a:pt x="62" y="94"/>
                    <a:pt x="62" y="94"/>
                    <a:pt x="62" y="94"/>
                  </a:cubicBezTo>
                  <a:cubicBezTo>
                    <a:pt x="75" y="107"/>
                    <a:pt x="75" y="107"/>
                    <a:pt x="75" y="107"/>
                  </a:cubicBezTo>
                  <a:cubicBezTo>
                    <a:pt x="65" y="107"/>
                    <a:pt x="65" y="107"/>
                    <a:pt x="65" y="107"/>
                  </a:cubicBezTo>
                  <a:cubicBezTo>
                    <a:pt x="64" y="107"/>
                    <a:pt x="62" y="106"/>
                    <a:pt x="61" y="105"/>
                  </a:cubicBezTo>
                  <a:cubicBezTo>
                    <a:pt x="43" y="87"/>
                    <a:pt x="43" y="87"/>
                    <a:pt x="43" y="87"/>
                  </a:cubicBezTo>
                  <a:cubicBezTo>
                    <a:pt x="42" y="86"/>
                    <a:pt x="42" y="85"/>
                    <a:pt x="42" y="84"/>
                  </a:cubicBezTo>
                  <a:cubicBezTo>
                    <a:pt x="46" y="64"/>
                    <a:pt x="46" y="64"/>
                    <a:pt x="46" y="64"/>
                  </a:cubicBezTo>
                  <a:cubicBezTo>
                    <a:pt x="46" y="62"/>
                    <a:pt x="46" y="62"/>
                    <a:pt x="46" y="62"/>
                  </a:cubicBezTo>
                  <a:cubicBezTo>
                    <a:pt x="44" y="61"/>
                    <a:pt x="44" y="61"/>
                    <a:pt x="44" y="61"/>
                  </a:cubicBezTo>
                  <a:cubicBezTo>
                    <a:pt x="3" y="19"/>
                    <a:pt x="3" y="19"/>
                    <a:pt x="3" y="19"/>
                  </a:cubicBezTo>
                  <a:cubicBezTo>
                    <a:pt x="0" y="22"/>
                    <a:pt x="0" y="22"/>
                    <a:pt x="0" y="22"/>
                  </a:cubicBezTo>
                  <a:cubicBezTo>
                    <a:pt x="42" y="64"/>
                    <a:pt x="42" y="64"/>
                    <a:pt x="42" y="64"/>
                  </a:cubicBezTo>
                  <a:cubicBezTo>
                    <a:pt x="38" y="83"/>
                    <a:pt x="38" y="83"/>
                    <a:pt x="38" y="83"/>
                  </a:cubicBezTo>
                  <a:cubicBezTo>
                    <a:pt x="37" y="85"/>
                    <a:pt x="38" y="88"/>
                    <a:pt x="40" y="90"/>
                  </a:cubicBezTo>
                  <a:cubicBezTo>
                    <a:pt x="58" y="108"/>
                    <a:pt x="58" y="108"/>
                    <a:pt x="58" y="108"/>
                  </a:cubicBezTo>
                  <a:cubicBezTo>
                    <a:pt x="60" y="110"/>
                    <a:pt x="63" y="111"/>
                    <a:pt x="65" y="111"/>
                  </a:cubicBezTo>
                  <a:cubicBezTo>
                    <a:pt x="85" y="111"/>
                    <a:pt x="85" y="111"/>
                    <a:pt x="85" y="111"/>
                  </a:cubicBezTo>
                  <a:cubicBezTo>
                    <a:pt x="65" y="91"/>
                    <a:pt x="65" y="91"/>
                    <a:pt x="65" y="91"/>
                  </a:cubicBezTo>
                  <a:cubicBezTo>
                    <a:pt x="69" y="71"/>
                    <a:pt x="69" y="71"/>
                    <a:pt x="69" y="71"/>
                  </a:cubicBezTo>
                  <a:cubicBezTo>
                    <a:pt x="89" y="67"/>
                    <a:pt x="89" y="67"/>
                    <a:pt x="89" y="67"/>
                  </a:cubicBezTo>
                  <a:cubicBezTo>
                    <a:pt x="109" y="87"/>
                    <a:pt x="109" y="87"/>
                    <a:pt x="109" y="87"/>
                  </a:cubicBezTo>
                  <a:cubicBezTo>
                    <a:pt x="109" y="67"/>
                    <a:pt x="109" y="67"/>
                    <a:pt x="109" y="67"/>
                  </a:cubicBezTo>
                  <a:cubicBezTo>
                    <a:pt x="109" y="65"/>
                    <a:pt x="108" y="62"/>
                    <a:pt x="106" y="6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65" name="Freeform 28">
              <a:extLst>
                <a:ext uri="{FF2B5EF4-FFF2-40B4-BE49-F238E27FC236}">
                  <a16:creationId xmlns:a16="http://schemas.microsoft.com/office/drawing/2014/main" id="{63709BD4-2E9C-48A4-81BC-4049992B7C47}"/>
                </a:ext>
              </a:extLst>
            </p:cNvPr>
            <p:cNvSpPr>
              <a:spLocks/>
            </p:cNvSpPr>
            <p:nvPr/>
          </p:nvSpPr>
          <p:spPr bwMode="auto">
            <a:xfrm>
              <a:off x="4814888" y="5421313"/>
              <a:ext cx="73025" cy="61913"/>
            </a:xfrm>
            <a:custGeom>
              <a:avLst/>
              <a:gdLst>
                <a:gd name="T0" fmla="*/ 3 w 26"/>
                <a:gd name="T1" fmla="*/ 7 h 22"/>
                <a:gd name="T2" fmla="*/ 5 w 26"/>
                <a:gd name="T3" fmla="*/ 5 h 22"/>
                <a:gd name="T4" fmla="*/ 8 w 26"/>
                <a:gd name="T5" fmla="*/ 4 h 22"/>
                <a:gd name="T6" fmla="*/ 10 w 26"/>
                <a:gd name="T7" fmla="*/ 5 h 22"/>
                <a:gd name="T8" fmla="*/ 20 w 26"/>
                <a:gd name="T9" fmla="*/ 12 h 22"/>
                <a:gd name="T10" fmla="*/ 21 w 26"/>
                <a:gd name="T11" fmla="*/ 18 h 22"/>
                <a:gd name="T12" fmla="*/ 19 w 26"/>
                <a:gd name="T13" fmla="*/ 20 h 22"/>
                <a:gd name="T14" fmla="*/ 22 w 26"/>
                <a:gd name="T15" fmla="*/ 22 h 22"/>
                <a:gd name="T16" fmla="*/ 24 w 26"/>
                <a:gd name="T17" fmla="*/ 21 h 22"/>
                <a:gd name="T18" fmla="*/ 22 w 26"/>
                <a:gd name="T19" fmla="*/ 9 h 22"/>
                <a:gd name="T20" fmla="*/ 13 w 26"/>
                <a:gd name="T21" fmla="*/ 2 h 22"/>
                <a:gd name="T22" fmla="*/ 8 w 26"/>
                <a:gd name="T23" fmla="*/ 0 h 22"/>
                <a:gd name="T24" fmla="*/ 2 w 26"/>
                <a:gd name="T25" fmla="*/ 3 h 22"/>
                <a:gd name="T26" fmla="*/ 0 w 26"/>
                <a:gd name="T27" fmla="*/ 4 h 22"/>
                <a:gd name="T28" fmla="*/ 3 w 26"/>
                <a:gd name="T29"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2">
                  <a:moveTo>
                    <a:pt x="3" y="7"/>
                  </a:moveTo>
                  <a:cubicBezTo>
                    <a:pt x="5" y="5"/>
                    <a:pt x="5" y="5"/>
                    <a:pt x="5" y="5"/>
                  </a:cubicBezTo>
                  <a:cubicBezTo>
                    <a:pt x="5" y="4"/>
                    <a:pt x="7" y="4"/>
                    <a:pt x="8" y="4"/>
                  </a:cubicBezTo>
                  <a:cubicBezTo>
                    <a:pt x="8" y="4"/>
                    <a:pt x="9" y="4"/>
                    <a:pt x="10" y="5"/>
                  </a:cubicBezTo>
                  <a:cubicBezTo>
                    <a:pt x="20" y="12"/>
                    <a:pt x="20" y="12"/>
                    <a:pt x="20" y="12"/>
                  </a:cubicBezTo>
                  <a:cubicBezTo>
                    <a:pt x="22" y="14"/>
                    <a:pt x="22" y="16"/>
                    <a:pt x="21" y="18"/>
                  </a:cubicBezTo>
                  <a:cubicBezTo>
                    <a:pt x="19" y="20"/>
                    <a:pt x="19" y="20"/>
                    <a:pt x="19" y="20"/>
                  </a:cubicBezTo>
                  <a:cubicBezTo>
                    <a:pt x="22" y="22"/>
                    <a:pt x="22" y="22"/>
                    <a:pt x="22" y="22"/>
                  </a:cubicBezTo>
                  <a:cubicBezTo>
                    <a:pt x="24" y="21"/>
                    <a:pt x="24" y="21"/>
                    <a:pt x="24" y="21"/>
                  </a:cubicBezTo>
                  <a:cubicBezTo>
                    <a:pt x="26" y="17"/>
                    <a:pt x="26" y="12"/>
                    <a:pt x="22" y="9"/>
                  </a:cubicBezTo>
                  <a:cubicBezTo>
                    <a:pt x="13" y="2"/>
                    <a:pt x="13" y="2"/>
                    <a:pt x="13" y="2"/>
                  </a:cubicBezTo>
                  <a:cubicBezTo>
                    <a:pt x="11" y="0"/>
                    <a:pt x="10" y="0"/>
                    <a:pt x="8" y="0"/>
                  </a:cubicBezTo>
                  <a:cubicBezTo>
                    <a:pt x="5" y="0"/>
                    <a:pt x="3" y="1"/>
                    <a:pt x="2" y="3"/>
                  </a:cubicBezTo>
                  <a:cubicBezTo>
                    <a:pt x="0" y="4"/>
                    <a:pt x="0" y="4"/>
                    <a:pt x="0" y="4"/>
                  </a:cubicBezTo>
                  <a:lnTo>
                    <a:pt x="3" y="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66" name="Freeform 29">
              <a:extLst>
                <a:ext uri="{FF2B5EF4-FFF2-40B4-BE49-F238E27FC236}">
                  <a16:creationId xmlns:a16="http://schemas.microsoft.com/office/drawing/2014/main" id="{F09A18CD-640C-48AD-A688-EE551F0FB9F0}"/>
                </a:ext>
              </a:extLst>
            </p:cNvPr>
            <p:cNvSpPr>
              <a:spLocks/>
            </p:cNvSpPr>
            <p:nvPr/>
          </p:nvSpPr>
          <p:spPr bwMode="auto">
            <a:xfrm>
              <a:off x="4386263" y="5499101"/>
              <a:ext cx="438150" cy="503238"/>
            </a:xfrm>
            <a:custGeom>
              <a:avLst/>
              <a:gdLst>
                <a:gd name="T0" fmla="*/ 153 w 156"/>
                <a:gd name="T1" fmla="*/ 15 h 179"/>
                <a:gd name="T2" fmla="*/ 26 w 156"/>
                <a:gd name="T3" fmla="*/ 174 h 179"/>
                <a:gd name="T4" fmla="*/ 23 w 156"/>
                <a:gd name="T5" fmla="*/ 175 h 179"/>
                <a:gd name="T6" fmla="*/ 20 w 156"/>
                <a:gd name="T7" fmla="*/ 174 h 179"/>
                <a:gd name="T8" fmla="*/ 6 w 156"/>
                <a:gd name="T9" fmla="*/ 163 h 179"/>
                <a:gd name="T10" fmla="*/ 5 w 156"/>
                <a:gd name="T11" fmla="*/ 160 h 179"/>
                <a:gd name="T12" fmla="*/ 6 w 156"/>
                <a:gd name="T13" fmla="*/ 157 h 179"/>
                <a:gd name="T14" fmla="*/ 137 w 156"/>
                <a:gd name="T15" fmla="*/ 2 h 179"/>
                <a:gd name="T16" fmla="*/ 134 w 156"/>
                <a:gd name="T17" fmla="*/ 0 h 179"/>
                <a:gd name="T18" fmla="*/ 3 w 156"/>
                <a:gd name="T19" fmla="*/ 155 h 179"/>
                <a:gd name="T20" fmla="*/ 4 w 156"/>
                <a:gd name="T21" fmla="*/ 166 h 179"/>
                <a:gd name="T22" fmla="*/ 18 w 156"/>
                <a:gd name="T23" fmla="*/ 177 h 179"/>
                <a:gd name="T24" fmla="*/ 23 w 156"/>
                <a:gd name="T25" fmla="*/ 179 h 179"/>
                <a:gd name="T26" fmla="*/ 29 w 156"/>
                <a:gd name="T27" fmla="*/ 176 h 179"/>
                <a:gd name="T28" fmla="*/ 156 w 156"/>
                <a:gd name="T29" fmla="*/ 18 h 179"/>
                <a:gd name="T30" fmla="*/ 153 w 156"/>
                <a:gd name="T31"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179">
                  <a:moveTo>
                    <a:pt x="153" y="15"/>
                  </a:moveTo>
                  <a:cubicBezTo>
                    <a:pt x="26" y="174"/>
                    <a:pt x="26" y="174"/>
                    <a:pt x="26" y="174"/>
                  </a:cubicBezTo>
                  <a:cubicBezTo>
                    <a:pt x="25" y="174"/>
                    <a:pt x="24" y="175"/>
                    <a:pt x="23" y="175"/>
                  </a:cubicBezTo>
                  <a:cubicBezTo>
                    <a:pt x="22" y="175"/>
                    <a:pt x="21" y="175"/>
                    <a:pt x="20" y="174"/>
                  </a:cubicBezTo>
                  <a:cubicBezTo>
                    <a:pt x="6" y="163"/>
                    <a:pt x="6" y="163"/>
                    <a:pt x="6" y="163"/>
                  </a:cubicBezTo>
                  <a:cubicBezTo>
                    <a:pt x="5" y="162"/>
                    <a:pt x="5" y="161"/>
                    <a:pt x="5" y="160"/>
                  </a:cubicBezTo>
                  <a:cubicBezTo>
                    <a:pt x="5" y="159"/>
                    <a:pt x="5" y="158"/>
                    <a:pt x="6" y="157"/>
                  </a:cubicBezTo>
                  <a:cubicBezTo>
                    <a:pt x="137" y="2"/>
                    <a:pt x="137" y="2"/>
                    <a:pt x="137" y="2"/>
                  </a:cubicBezTo>
                  <a:cubicBezTo>
                    <a:pt x="134" y="0"/>
                    <a:pt x="134" y="0"/>
                    <a:pt x="134" y="0"/>
                  </a:cubicBezTo>
                  <a:cubicBezTo>
                    <a:pt x="3" y="155"/>
                    <a:pt x="3" y="155"/>
                    <a:pt x="3" y="155"/>
                  </a:cubicBezTo>
                  <a:cubicBezTo>
                    <a:pt x="0" y="158"/>
                    <a:pt x="0" y="163"/>
                    <a:pt x="4" y="166"/>
                  </a:cubicBezTo>
                  <a:cubicBezTo>
                    <a:pt x="18" y="177"/>
                    <a:pt x="18" y="177"/>
                    <a:pt x="18" y="177"/>
                  </a:cubicBezTo>
                  <a:cubicBezTo>
                    <a:pt x="19" y="178"/>
                    <a:pt x="21" y="179"/>
                    <a:pt x="23" y="179"/>
                  </a:cubicBezTo>
                  <a:cubicBezTo>
                    <a:pt x="25" y="179"/>
                    <a:pt x="27" y="178"/>
                    <a:pt x="29" y="176"/>
                  </a:cubicBezTo>
                  <a:cubicBezTo>
                    <a:pt x="156" y="18"/>
                    <a:pt x="156" y="18"/>
                    <a:pt x="156" y="18"/>
                  </a:cubicBezTo>
                  <a:lnTo>
                    <a:pt x="153" y="15"/>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67" name="Freeform 30">
              <a:extLst>
                <a:ext uri="{FF2B5EF4-FFF2-40B4-BE49-F238E27FC236}">
                  <a16:creationId xmlns:a16="http://schemas.microsoft.com/office/drawing/2014/main" id="{CAB83B50-4050-4962-A78E-7D4F532FB338}"/>
                </a:ext>
              </a:extLst>
            </p:cNvPr>
            <p:cNvSpPr>
              <a:spLocks noEditPoints="1"/>
            </p:cNvSpPr>
            <p:nvPr/>
          </p:nvSpPr>
          <p:spPr bwMode="auto">
            <a:xfrm>
              <a:off x="4594225" y="5395913"/>
              <a:ext cx="401638" cy="255588"/>
            </a:xfrm>
            <a:custGeom>
              <a:avLst/>
              <a:gdLst>
                <a:gd name="T0" fmla="*/ 54 w 143"/>
                <a:gd name="T1" fmla="*/ 4 h 91"/>
                <a:gd name="T2" fmla="*/ 54 w 143"/>
                <a:gd name="T3" fmla="*/ 4 h 91"/>
                <a:gd name="T4" fmla="*/ 72 w 143"/>
                <a:gd name="T5" fmla="*/ 10 h 91"/>
                <a:gd name="T6" fmla="*/ 100 w 143"/>
                <a:gd name="T7" fmla="*/ 33 h 91"/>
                <a:gd name="T8" fmla="*/ 100 w 143"/>
                <a:gd name="T9" fmla="*/ 36 h 91"/>
                <a:gd name="T10" fmla="*/ 114 w 143"/>
                <a:gd name="T11" fmla="*/ 49 h 91"/>
                <a:gd name="T12" fmla="*/ 115 w 143"/>
                <a:gd name="T13" fmla="*/ 49 h 91"/>
                <a:gd name="T14" fmla="*/ 117 w 143"/>
                <a:gd name="T15" fmla="*/ 49 h 91"/>
                <a:gd name="T16" fmla="*/ 118 w 143"/>
                <a:gd name="T17" fmla="*/ 48 h 91"/>
                <a:gd name="T18" fmla="*/ 119 w 143"/>
                <a:gd name="T19" fmla="*/ 47 h 91"/>
                <a:gd name="T20" fmla="*/ 122 w 143"/>
                <a:gd name="T21" fmla="*/ 44 h 91"/>
                <a:gd name="T22" fmla="*/ 138 w 143"/>
                <a:gd name="T23" fmla="*/ 56 h 91"/>
                <a:gd name="T24" fmla="*/ 114 w 143"/>
                <a:gd name="T25" fmla="*/ 85 h 91"/>
                <a:gd name="T26" fmla="*/ 98 w 143"/>
                <a:gd name="T27" fmla="*/ 73 h 91"/>
                <a:gd name="T28" fmla="*/ 102 w 143"/>
                <a:gd name="T29" fmla="*/ 69 h 91"/>
                <a:gd name="T30" fmla="*/ 103 w 143"/>
                <a:gd name="T31" fmla="*/ 67 h 91"/>
                <a:gd name="T32" fmla="*/ 103 w 143"/>
                <a:gd name="T33" fmla="*/ 66 h 91"/>
                <a:gd name="T34" fmla="*/ 103 w 143"/>
                <a:gd name="T35" fmla="*/ 65 h 91"/>
                <a:gd name="T36" fmla="*/ 88 w 143"/>
                <a:gd name="T37" fmla="*/ 52 h 91"/>
                <a:gd name="T38" fmla="*/ 87 w 143"/>
                <a:gd name="T39" fmla="*/ 52 h 91"/>
                <a:gd name="T40" fmla="*/ 83 w 143"/>
                <a:gd name="T41" fmla="*/ 53 h 91"/>
                <a:gd name="T42" fmla="*/ 60 w 143"/>
                <a:gd name="T43" fmla="*/ 34 h 91"/>
                <a:gd name="T44" fmla="*/ 18 w 143"/>
                <a:gd name="T45" fmla="*/ 5 h 91"/>
                <a:gd name="T46" fmla="*/ 53 w 143"/>
                <a:gd name="T47" fmla="*/ 4 h 91"/>
                <a:gd name="T48" fmla="*/ 54 w 143"/>
                <a:gd name="T49" fmla="*/ 4 h 91"/>
                <a:gd name="T50" fmla="*/ 54 w 143"/>
                <a:gd name="T51" fmla="*/ 0 h 91"/>
                <a:gd name="T52" fmla="*/ 53 w 143"/>
                <a:gd name="T53" fmla="*/ 0 h 91"/>
                <a:gd name="T54" fmla="*/ 4 w 143"/>
                <a:gd name="T55" fmla="*/ 2 h 91"/>
                <a:gd name="T56" fmla="*/ 0 w 143"/>
                <a:gd name="T57" fmla="*/ 6 h 91"/>
                <a:gd name="T58" fmla="*/ 4 w 143"/>
                <a:gd name="T59" fmla="*/ 10 h 91"/>
                <a:gd name="T60" fmla="*/ 5 w 143"/>
                <a:gd name="T61" fmla="*/ 10 h 91"/>
                <a:gd name="T62" fmla="*/ 15 w 143"/>
                <a:gd name="T63" fmla="*/ 9 h 91"/>
                <a:gd name="T64" fmla="*/ 57 w 143"/>
                <a:gd name="T65" fmla="*/ 37 h 91"/>
                <a:gd name="T66" fmla="*/ 83 w 143"/>
                <a:gd name="T67" fmla="*/ 58 h 91"/>
                <a:gd name="T68" fmla="*/ 87 w 143"/>
                <a:gd name="T69" fmla="*/ 56 h 91"/>
                <a:gd name="T70" fmla="*/ 88 w 143"/>
                <a:gd name="T71" fmla="*/ 56 h 91"/>
                <a:gd name="T72" fmla="*/ 99 w 143"/>
                <a:gd name="T73" fmla="*/ 65 h 91"/>
                <a:gd name="T74" fmla="*/ 99 w 143"/>
                <a:gd name="T75" fmla="*/ 66 h 91"/>
                <a:gd name="T76" fmla="*/ 93 w 143"/>
                <a:gd name="T77" fmla="*/ 73 h 91"/>
                <a:gd name="T78" fmla="*/ 115 w 143"/>
                <a:gd name="T79" fmla="*/ 91 h 91"/>
                <a:gd name="T80" fmla="*/ 143 w 143"/>
                <a:gd name="T81" fmla="*/ 56 h 91"/>
                <a:gd name="T82" fmla="*/ 121 w 143"/>
                <a:gd name="T83" fmla="*/ 38 h 91"/>
                <a:gd name="T84" fmla="*/ 116 w 143"/>
                <a:gd name="T85" fmla="*/ 45 h 91"/>
                <a:gd name="T86" fmla="*/ 115 w 143"/>
                <a:gd name="T87" fmla="*/ 45 h 91"/>
                <a:gd name="T88" fmla="*/ 114 w 143"/>
                <a:gd name="T89" fmla="*/ 45 h 91"/>
                <a:gd name="T90" fmla="*/ 104 w 143"/>
                <a:gd name="T91" fmla="*/ 36 h 91"/>
                <a:gd name="T92" fmla="*/ 104 w 143"/>
                <a:gd name="T93" fmla="*/ 31 h 91"/>
                <a:gd name="T94" fmla="*/ 75 w 143"/>
                <a:gd name="T95" fmla="*/ 7 h 91"/>
                <a:gd name="T96" fmla="*/ 54 w 143"/>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 h="91">
                  <a:moveTo>
                    <a:pt x="54" y="4"/>
                  </a:moveTo>
                  <a:cubicBezTo>
                    <a:pt x="54" y="4"/>
                    <a:pt x="54" y="4"/>
                    <a:pt x="54" y="4"/>
                  </a:cubicBezTo>
                  <a:cubicBezTo>
                    <a:pt x="59" y="4"/>
                    <a:pt x="68" y="6"/>
                    <a:pt x="72" y="10"/>
                  </a:cubicBezTo>
                  <a:cubicBezTo>
                    <a:pt x="100" y="33"/>
                    <a:pt x="100" y="33"/>
                    <a:pt x="100" y="33"/>
                  </a:cubicBezTo>
                  <a:cubicBezTo>
                    <a:pt x="100" y="34"/>
                    <a:pt x="100" y="35"/>
                    <a:pt x="100" y="36"/>
                  </a:cubicBezTo>
                  <a:cubicBezTo>
                    <a:pt x="100" y="44"/>
                    <a:pt x="106" y="49"/>
                    <a:pt x="114" y="49"/>
                  </a:cubicBezTo>
                  <a:cubicBezTo>
                    <a:pt x="114" y="49"/>
                    <a:pt x="115" y="49"/>
                    <a:pt x="115" y="49"/>
                  </a:cubicBezTo>
                  <a:cubicBezTo>
                    <a:pt x="116" y="49"/>
                    <a:pt x="116" y="49"/>
                    <a:pt x="117" y="49"/>
                  </a:cubicBezTo>
                  <a:cubicBezTo>
                    <a:pt x="118" y="48"/>
                    <a:pt x="118" y="48"/>
                    <a:pt x="118" y="48"/>
                  </a:cubicBezTo>
                  <a:cubicBezTo>
                    <a:pt x="119" y="47"/>
                    <a:pt x="119" y="47"/>
                    <a:pt x="119" y="47"/>
                  </a:cubicBezTo>
                  <a:cubicBezTo>
                    <a:pt x="122" y="44"/>
                    <a:pt x="122" y="44"/>
                    <a:pt x="122" y="44"/>
                  </a:cubicBezTo>
                  <a:cubicBezTo>
                    <a:pt x="138" y="56"/>
                    <a:pt x="138" y="56"/>
                    <a:pt x="138" y="56"/>
                  </a:cubicBezTo>
                  <a:cubicBezTo>
                    <a:pt x="114" y="85"/>
                    <a:pt x="114" y="85"/>
                    <a:pt x="114" y="85"/>
                  </a:cubicBezTo>
                  <a:cubicBezTo>
                    <a:pt x="98" y="73"/>
                    <a:pt x="98" y="73"/>
                    <a:pt x="98" y="73"/>
                  </a:cubicBezTo>
                  <a:cubicBezTo>
                    <a:pt x="102" y="69"/>
                    <a:pt x="102" y="69"/>
                    <a:pt x="102" y="69"/>
                  </a:cubicBezTo>
                  <a:cubicBezTo>
                    <a:pt x="103" y="67"/>
                    <a:pt x="103" y="67"/>
                    <a:pt x="103" y="67"/>
                  </a:cubicBezTo>
                  <a:cubicBezTo>
                    <a:pt x="103" y="66"/>
                    <a:pt x="103" y="66"/>
                    <a:pt x="103" y="66"/>
                  </a:cubicBezTo>
                  <a:cubicBezTo>
                    <a:pt x="103" y="66"/>
                    <a:pt x="103" y="65"/>
                    <a:pt x="103" y="65"/>
                  </a:cubicBezTo>
                  <a:cubicBezTo>
                    <a:pt x="102" y="57"/>
                    <a:pt x="96" y="52"/>
                    <a:pt x="88" y="52"/>
                  </a:cubicBezTo>
                  <a:cubicBezTo>
                    <a:pt x="88" y="52"/>
                    <a:pt x="87" y="52"/>
                    <a:pt x="87" y="52"/>
                  </a:cubicBezTo>
                  <a:cubicBezTo>
                    <a:pt x="86" y="52"/>
                    <a:pt x="84" y="53"/>
                    <a:pt x="83" y="53"/>
                  </a:cubicBezTo>
                  <a:cubicBezTo>
                    <a:pt x="60" y="34"/>
                    <a:pt x="60" y="34"/>
                    <a:pt x="60" y="34"/>
                  </a:cubicBezTo>
                  <a:cubicBezTo>
                    <a:pt x="54" y="20"/>
                    <a:pt x="44" y="6"/>
                    <a:pt x="18" y="5"/>
                  </a:cubicBezTo>
                  <a:cubicBezTo>
                    <a:pt x="53" y="4"/>
                    <a:pt x="53" y="4"/>
                    <a:pt x="53" y="4"/>
                  </a:cubicBezTo>
                  <a:cubicBezTo>
                    <a:pt x="54" y="4"/>
                    <a:pt x="54" y="4"/>
                    <a:pt x="54" y="4"/>
                  </a:cubicBezTo>
                  <a:close/>
                  <a:moveTo>
                    <a:pt x="54" y="0"/>
                  </a:moveTo>
                  <a:cubicBezTo>
                    <a:pt x="53" y="0"/>
                    <a:pt x="53" y="0"/>
                    <a:pt x="53" y="0"/>
                  </a:cubicBezTo>
                  <a:cubicBezTo>
                    <a:pt x="4" y="2"/>
                    <a:pt x="4" y="2"/>
                    <a:pt x="4" y="2"/>
                  </a:cubicBezTo>
                  <a:cubicBezTo>
                    <a:pt x="2" y="2"/>
                    <a:pt x="0" y="4"/>
                    <a:pt x="0" y="6"/>
                  </a:cubicBezTo>
                  <a:cubicBezTo>
                    <a:pt x="1" y="8"/>
                    <a:pt x="2" y="10"/>
                    <a:pt x="4" y="10"/>
                  </a:cubicBezTo>
                  <a:cubicBezTo>
                    <a:pt x="5" y="10"/>
                    <a:pt x="5" y="10"/>
                    <a:pt x="5" y="10"/>
                  </a:cubicBezTo>
                  <a:cubicBezTo>
                    <a:pt x="9" y="9"/>
                    <a:pt x="12" y="9"/>
                    <a:pt x="15" y="9"/>
                  </a:cubicBezTo>
                  <a:cubicBezTo>
                    <a:pt x="40" y="9"/>
                    <a:pt x="50" y="21"/>
                    <a:pt x="57" y="37"/>
                  </a:cubicBezTo>
                  <a:cubicBezTo>
                    <a:pt x="83" y="58"/>
                    <a:pt x="83" y="58"/>
                    <a:pt x="83" y="58"/>
                  </a:cubicBezTo>
                  <a:cubicBezTo>
                    <a:pt x="84" y="57"/>
                    <a:pt x="86" y="56"/>
                    <a:pt x="87" y="56"/>
                  </a:cubicBezTo>
                  <a:cubicBezTo>
                    <a:pt x="88" y="56"/>
                    <a:pt x="88" y="56"/>
                    <a:pt x="88" y="56"/>
                  </a:cubicBezTo>
                  <a:cubicBezTo>
                    <a:pt x="94" y="56"/>
                    <a:pt x="98" y="60"/>
                    <a:pt x="99" y="65"/>
                  </a:cubicBezTo>
                  <a:cubicBezTo>
                    <a:pt x="99" y="66"/>
                    <a:pt x="99" y="66"/>
                    <a:pt x="99" y="66"/>
                  </a:cubicBezTo>
                  <a:cubicBezTo>
                    <a:pt x="93" y="73"/>
                    <a:pt x="93" y="73"/>
                    <a:pt x="93" y="73"/>
                  </a:cubicBezTo>
                  <a:cubicBezTo>
                    <a:pt x="115" y="91"/>
                    <a:pt x="115" y="91"/>
                    <a:pt x="115" y="91"/>
                  </a:cubicBezTo>
                  <a:cubicBezTo>
                    <a:pt x="143" y="56"/>
                    <a:pt x="143" y="56"/>
                    <a:pt x="143" y="56"/>
                  </a:cubicBezTo>
                  <a:cubicBezTo>
                    <a:pt x="121" y="38"/>
                    <a:pt x="121" y="38"/>
                    <a:pt x="121" y="38"/>
                  </a:cubicBezTo>
                  <a:cubicBezTo>
                    <a:pt x="116" y="45"/>
                    <a:pt x="116" y="45"/>
                    <a:pt x="116" y="45"/>
                  </a:cubicBezTo>
                  <a:cubicBezTo>
                    <a:pt x="116" y="45"/>
                    <a:pt x="115" y="45"/>
                    <a:pt x="115" y="45"/>
                  </a:cubicBezTo>
                  <a:cubicBezTo>
                    <a:pt x="114" y="45"/>
                    <a:pt x="114" y="45"/>
                    <a:pt x="114" y="45"/>
                  </a:cubicBezTo>
                  <a:cubicBezTo>
                    <a:pt x="109" y="45"/>
                    <a:pt x="104" y="41"/>
                    <a:pt x="104" y="36"/>
                  </a:cubicBezTo>
                  <a:cubicBezTo>
                    <a:pt x="103" y="34"/>
                    <a:pt x="104" y="33"/>
                    <a:pt x="104" y="31"/>
                  </a:cubicBezTo>
                  <a:cubicBezTo>
                    <a:pt x="75" y="7"/>
                    <a:pt x="75" y="7"/>
                    <a:pt x="75" y="7"/>
                  </a:cubicBezTo>
                  <a:cubicBezTo>
                    <a:pt x="69" y="3"/>
                    <a:pt x="60" y="0"/>
                    <a:pt x="54"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68" name="Freeform 31">
              <a:extLst>
                <a:ext uri="{FF2B5EF4-FFF2-40B4-BE49-F238E27FC236}">
                  <a16:creationId xmlns:a16="http://schemas.microsoft.com/office/drawing/2014/main" id="{F76F293F-9E85-4688-A81A-38F683A04F8D}"/>
                </a:ext>
              </a:extLst>
            </p:cNvPr>
            <p:cNvSpPr>
              <a:spLocks noEditPoints="1"/>
            </p:cNvSpPr>
            <p:nvPr/>
          </p:nvSpPr>
          <p:spPr bwMode="auto">
            <a:xfrm>
              <a:off x="4854575" y="5502276"/>
              <a:ext cx="141288" cy="149225"/>
            </a:xfrm>
            <a:custGeom>
              <a:avLst/>
              <a:gdLst>
                <a:gd name="T0" fmla="*/ 52 w 89"/>
                <a:gd name="T1" fmla="*/ 11 h 94"/>
                <a:gd name="T2" fmla="*/ 80 w 89"/>
                <a:gd name="T3" fmla="*/ 32 h 94"/>
                <a:gd name="T4" fmla="*/ 37 w 89"/>
                <a:gd name="T5" fmla="*/ 83 h 94"/>
                <a:gd name="T6" fmla="*/ 9 w 89"/>
                <a:gd name="T7" fmla="*/ 62 h 94"/>
                <a:gd name="T8" fmla="*/ 52 w 89"/>
                <a:gd name="T9" fmla="*/ 11 h 94"/>
                <a:gd name="T10" fmla="*/ 52 w 89"/>
                <a:gd name="T11" fmla="*/ 11 h 94"/>
                <a:gd name="T12" fmla="*/ 50 w 89"/>
                <a:gd name="T13" fmla="*/ 0 h 94"/>
                <a:gd name="T14" fmla="*/ 0 w 89"/>
                <a:gd name="T15" fmla="*/ 62 h 94"/>
                <a:gd name="T16" fmla="*/ 39 w 89"/>
                <a:gd name="T17" fmla="*/ 94 h 94"/>
                <a:gd name="T18" fmla="*/ 89 w 89"/>
                <a:gd name="T19" fmla="*/ 32 h 94"/>
                <a:gd name="T20" fmla="*/ 50 w 89"/>
                <a:gd name="T21" fmla="*/ 0 h 94"/>
                <a:gd name="T22" fmla="*/ 50 w 89"/>
                <a:gd name="T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94">
                  <a:moveTo>
                    <a:pt x="52" y="11"/>
                  </a:moveTo>
                  <a:lnTo>
                    <a:pt x="80" y="32"/>
                  </a:lnTo>
                  <a:lnTo>
                    <a:pt x="37" y="83"/>
                  </a:lnTo>
                  <a:lnTo>
                    <a:pt x="9" y="62"/>
                  </a:lnTo>
                  <a:lnTo>
                    <a:pt x="52" y="11"/>
                  </a:lnTo>
                  <a:lnTo>
                    <a:pt x="52" y="11"/>
                  </a:lnTo>
                  <a:close/>
                  <a:moveTo>
                    <a:pt x="50" y="0"/>
                  </a:moveTo>
                  <a:lnTo>
                    <a:pt x="0" y="62"/>
                  </a:lnTo>
                  <a:lnTo>
                    <a:pt x="39" y="94"/>
                  </a:lnTo>
                  <a:lnTo>
                    <a:pt x="89" y="32"/>
                  </a:lnTo>
                  <a:lnTo>
                    <a:pt x="50" y="0"/>
                  </a:lnTo>
                  <a:lnTo>
                    <a:pt x="50" y="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grpSp>
      <p:grpSp>
        <p:nvGrpSpPr>
          <p:cNvPr id="84" name="Group 83">
            <a:extLst>
              <a:ext uri="{FF2B5EF4-FFF2-40B4-BE49-F238E27FC236}">
                <a16:creationId xmlns:a16="http://schemas.microsoft.com/office/drawing/2014/main" id="{D90537FA-EDD8-4B67-B895-16798C3B1CA0}"/>
              </a:ext>
            </a:extLst>
          </p:cNvPr>
          <p:cNvGrpSpPr/>
          <p:nvPr/>
        </p:nvGrpSpPr>
        <p:grpSpPr>
          <a:xfrm>
            <a:off x="9586644" y="1856124"/>
            <a:ext cx="510362" cy="501178"/>
            <a:chOff x="3421063" y="2559050"/>
            <a:chExt cx="617538" cy="606426"/>
          </a:xfrm>
          <a:solidFill>
            <a:schemeClr val="bg1"/>
          </a:solidFill>
        </p:grpSpPr>
        <p:sp>
          <p:nvSpPr>
            <p:cNvPr id="85" name="Freeform 36">
              <a:extLst>
                <a:ext uri="{FF2B5EF4-FFF2-40B4-BE49-F238E27FC236}">
                  <a16:creationId xmlns:a16="http://schemas.microsoft.com/office/drawing/2014/main" id="{5B690EF9-509F-4626-BC94-5F07C4F355B7}"/>
                </a:ext>
              </a:extLst>
            </p:cNvPr>
            <p:cNvSpPr>
              <a:spLocks noEditPoints="1"/>
            </p:cNvSpPr>
            <p:nvPr/>
          </p:nvSpPr>
          <p:spPr bwMode="auto">
            <a:xfrm>
              <a:off x="3571876" y="2895600"/>
              <a:ext cx="314325" cy="112713"/>
            </a:xfrm>
            <a:custGeom>
              <a:avLst/>
              <a:gdLst>
                <a:gd name="T0" fmla="*/ 20 w 112"/>
                <a:gd name="T1" fmla="*/ 40 h 40"/>
                <a:gd name="T2" fmla="*/ 40 w 112"/>
                <a:gd name="T3" fmla="*/ 20 h 40"/>
                <a:gd name="T4" fmla="*/ 56 w 112"/>
                <a:gd name="T5" fmla="*/ 4 h 40"/>
                <a:gd name="T6" fmla="*/ 72 w 112"/>
                <a:gd name="T7" fmla="*/ 20 h 40"/>
                <a:gd name="T8" fmla="*/ 92 w 112"/>
                <a:gd name="T9" fmla="*/ 40 h 40"/>
                <a:gd name="T10" fmla="*/ 112 w 112"/>
                <a:gd name="T11" fmla="*/ 20 h 40"/>
                <a:gd name="T12" fmla="*/ 92 w 112"/>
                <a:gd name="T13" fmla="*/ 0 h 40"/>
                <a:gd name="T14" fmla="*/ 74 w 112"/>
                <a:gd name="T15" fmla="*/ 11 h 40"/>
                <a:gd name="T16" fmla="*/ 56 w 112"/>
                <a:gd name="T17" fmla="*/ 0 h 40"/>
                <a:gd name="T18" fmla="*/ 38 w 112"/>
                <a:gd name="T19" fmla="*/ 11 h 40"/>
                <a:gd name="T20" fmla="*/ 20 w 112"/>
                <a:gd name="T21" fmla="*/ 0 h 40"/>
                <a:gd name="T22" fmla="*/ 0 w 112"/>
                <a:gd name="T23" fmla="*/ 20 h 40"/>
                <a:gd name="T24" fmla="*/ 20 w 112"/>
                <a:gd name="T25" fmla="*/ 40 h 40"/>
                <a:gd name="T26" fmla="*/ 92 w 112"/>
                <a:gd name="T27" fmla="*/ 4 h 40"/>
                <a:gd name="T28" fmla="*/ 108 w 112"/>
                <a:gd name="T29" fmla="*/ 20 h 40"/>
                <a:gd name="T30" fmla="*/ 92 w 112"/>
                <a:gd name="T31" fmla="*/ 36 h 40"/>
                <a:gd name="T32" fmla="*/ 76 w 112"/>
                <a:gd name="T33" fmla="*/ 20 h 40"/>
                <a:gd name="T34" fmla="*/ 92 w 112"/>
                <a:gd name="T35" fmla="*/ 4 h 40"/>
                <a:gd name="T36" fmla="*/ 20 w 112"/>
                <a:gd name="T37" fmla="*/ 4 h 40"/>
                <a:gd name="T38" fmla="*/ 36 w 112"/>
                <a:gd name="T39" fmla="*/ 20 h 40"/>
                <a:gd name="T40" fmla="*/ 20 w 112"/>
                <a:gd name="T41" fmla="*/ 36 h 40"/>
                <a:gd name="T42" fmla="*/ 4 w 112"/>
                <a:gd name="T43" fmla="*/ 20 h 40"/>
                <a:gd name="T44" fmla="*/ 20 w 112"/>
                <a:gd name="T45"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40">
                  <a:moveTo>
                    <a:pt x="20" y="40"/>
                  </a:moveTo>
                  <a:cubicBezTo>
                    <a:pt x="31" y="40"/>
                    <a:pt x="40" y="31"/>
                    <a:pt x="40" y="20"/>
                  </a:cubicBezTo>
                  <a:cubicBezTo>
                    <a:pt x="40" y="8"/>
                    <a:pt x="47" y="4"/>
                    <a:pt x="56" y="4"/>
                  </a:cubicBezTo>
                  <a:cubicBezTo>
                    <a:pt x="65" y="4"/>
                    <a:pt x="72" y="8"/>
                    <a:pt x="72" y="20"/>
                  </a:cubicBezTo>
                  <a:cubicBezTo>
                    <a:pt x="72" y="31"/>
                    <a:pt x="81" y="40"/>
                    <a:pt x="92" y="40"/>
                  </a:cubicBezTo>
                  <a:cubicBezTo>
                    <a:pt x="103" y="40"/>
                    <a:pt x="112" y="31"/>
                    <a:pt x="112" y="20"/>
                  </a:cubicBezTo>
                  <a:cubicBezTo>
                    <a:pt x="112" y="9"/>
                    <a:pt x="103" y="0"/>
                    <a:pt x="92" y="0"/>
                  </a:cubicBezTo>
                  <a:cubicBezTo>
                    <a:pt x="84" y="0"/>
                    <a:pt x="78" y="4"/>
                    <a:pt x="74" y="11"/>
                  </a:cubicBezTo>
                  <a:cubicBezTo>
                    <a:pt x="71" y="4"/>
                    <a:pt x="65" y="0"/>
                    <a:pt x="56" y="0"/>
                  </a:cubicBezTo>
                  <a:cubicBezTo>
                    <a:pt x="47" y="0"/>
                    <a:pt x="40" y="4"/>
                    <a:pt x="38" y="11"/>
                  </a:cubicBezTo>
                  <a:cubicBezTo>
                    <a:pt x="34" y="4"/>
                    <a:pt x="28" y="0"/>
                    <a:pt x="20" y="0"/>
                  </a:cubicBezTo>
                  <a:cubicBezTo>
                    <a:pt x="9" y="0"/>
                    <a:pt x="0" y="9"/>
                    <a:pt x="0" y="20"/>
                  </a:cubicBezTo>
                  <a:cubicBezTo>
                    <a:pt x="0" y="31"/>
                    <a:pt x="9" y="40"/>
                    <a:pt x="20" y="40"/>
                  </a:cubicBezTo>
                  <a:close/>
                  <a:moveTo>
                    <a:pt x="92" y="4"/>
                  </a:moveTo>
                  <a:cubicBezTo>
                    <a:pt x="101" y="4"/>
                    <a:pt x="108" y="11"/>
                    <a:pt x="108" y="20"/>
                  </a:cubicBezTo>
                  <a:cubicBezTo>
                    <a:pt x="108" y="29"/>
                    <a:pt x="101" y="36"/>
                    <a:pt x="92" y="36"/>
                  </a:cubicBezTo>
                  <a:cubicBezTo>
                    <a:pt x="83" y="36"/>
                    <a:pt x="76" y="29"/>
                    <a:pt x="76" y="20"/>
                  </a:cubicBezTo>
                  <a:cubicBezTo>
                    <a:pt x="76" y="11"/>
                    <a:pt x="83" y="4"/>
                    <a:pt x="92" y="4"/>
                  </a:cubicBezTo>
                  <a:close/>
                  <a:moveTo>
                    <a:pt x="20" y="4"/>
                  </a:moveTo>
                  <a:cubicBezTo>
                    <a:pt x="29" y="4"/>
                    <a:pt x="36" y="11"/>
                    <a:pt x="36" y="20"/>
                  </a:cubicBezTo>
                  <a:cubicBezTo>
                    <a:pt x="36" y="29"/>
                    <a:pt x="29" y="36"/>
                    <a:pt x="20" y="36"/>
                  </a:cubicBezTo>
                  <a:cubicBezTo>
                    <a:pt x="11" y="36"/>
                    <a:pt x="4" y="29"/>
                    <a:pt x="4" y="20"/>
                  </a:cubicBezTo>
                  <a:cubicBezTo>
                    <a:pt x="4" y="11"/>
                    <a:pt x="11" y="4"/>
                    <a:pt x="20" y="4"/>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86" name="Freeform 37">
              <a:extLst>
                <a:ext uri="{FF2B5EF4-FFF2-40B4-BE49-F238E27FC236}">
                  <a16:creationId xmlns:a16="http://schemas.microsoft.com/office/drawing/2014/main" id="{10151A4F-89C7-4B49-82FF-7B40CE1AF6FF}"/>
                </a:ext>
              </a:extLst>
            </p:cNvPr>
            <p:cNvSpPr>
              <a:spLocks noEditPoints="1"/>
            </p:cNvSpPr>
            <p:nvPr/>
          </p:nvSpPr>
          <p:spPr bwMode="auto">
            <a:xfrm>
              <a:off x="3421063" y="2559050"/>
              <a:ext cx="617538" cy="314325"/>
            </a:xfrm>
            <a:custGeom>
              <a:avLst/>
              <a:gdLst>
                <a:gd name="T0" fmla="*/ 219 w 220"/>
                <a:gd name="T1" fmla="*/ 96 h 112"/>
                <a:gd name="T2" fmla="*/ 211 w 220"/>
                <a:gd name="T3" fmla="*/ 89 h 112"/>
                <a:gd name="T4" fmla="*/ 210 w 220"/>
                <a:gd name="T5" fmla="*/ 89 h 112"/>
                <a:gd name="T6" fmla="*/ 178 w 220"/>
                <a:gd name="T7" fmla="*/ 93 h 112"/>
                <a:gd name="T8" fmla="*/ 178 w 220"/>
                <a:gd name="T9" fmla="*/ 61 h 112"/>
                <a:gd name="T10" fmla="*/ 178 w 220"/>
                <a:gd name="T11" fmla="*/ 40 h 112"/>
                <a:gd name="T12" fmla="*/ 138 w 220"/>
                <a:gd name="T13" fmla="*/ 0 h 112"/>
                <a:gd name="T14" fmla="*/ 110 w 220"/>
                <a:gd name="T15" fmla="*/ 8 h 112"/>
                <a:gd name="T16" fmla="*/ 82 w 220"/>
                <a:gd name="T17" fmla="*/ 0 h 112"/>
                <a:gd name="T18" fmla="*/ 42 w 220"/>
                <a:gd name="T19" fmla="*/ 40 h 112"/>
                <a:gd name="T20" fmla="*/ 42 w 220"/>
                <a:gd name="T21" fmla="*/ 61 h 112"/>
                <a:gd name="T22" fmla="*/ 42 w 220"/>
                <a:gd name="T23" fmla="*/ 93 h 112"/>
                <a:gd name="T24" fmla="*/ 10 w 220"/>
                <a:gd name="T25" fmla="*/ 89 h 112"/>
                <a:gd name="T26" fmla="*/ 9 w 220"/>
                <a:gd name="T27" fmla="*/ 89 h 112"/>
                <a:gd name="T28" fmla="*/ 1 w 220"/>
                <a:gd name="T29" fmla="*/ 96 h 112"/>
                <a:gd name="T30" fmla="*/ 8 w 220"/>
                <a:gd name="T31" fmla="*/ 104 h 112"/>
                <a:gd name="T32" fmla="*/ 110 w 220"/>
                <a:gd name="T33" fmla="*/ 112 h 112"/>
                <a:gd name="T34" fmla="*/ 212 w 220"/>
                <a:gd name="T35" fmla="*/ 104 h 112"/>
                <a:gd name="T36" fmla="*/ 219 w 220"/>
                <a:gd name="T37" fmla="*/ 96 h 112"/>
                <a:gd name="T38" fmla="*/ 46 w 220"/>
                <a:gd name="T39" fmla="*/ 40 h 112"/>
                <a:gd name="T40" fmla="*/ 81 w 220"/>
                <a:gd name="T41" fmla="*/ 4 h 112"/>
                <a:gd name="T42" fmla="*/ 110 w 220"/>
                <a:gd name="T43" fmla="*/ 12 h 112"/>
                <a:gd name="T44" fmla="*/ 139 w 220"/>
                <a:gd name="T45" fmla="*/ 4 h 112"/>
                <a:gd name="T46" fmla="*/ 174 w 220"/>
                <a:gd name="T47" fmla="*/ 40 h 112"/>
                <a:gd name="T48" fmla="*/ 174 w 220"/>
                <a:gd name="T49" fmla="*/ 61 h 112"/>
                <a:gd name="T50" fmla="*/ 110 w 220"/>
                <a:gd name="T51" fmla="*/ 64 h 112"/>
                <a:gd name="T52" fmla="*/ 46 w 220"/>
                <a:gd name="T53" fmla="*/ 61 h 112"/>
                <a:gd name="T54" fmla="*/ 46 w 220"/>
                <a:gd name="T55" fmla="*/ 40 h 112"/>
                <a:gd name="T56" fmla="*/ 46 w 220"/>
                <a:gd name="T57" fmla="*/ 65 h 112"/>
                <a:gd name="T58" fmla="*/ 110 w 220"/>
                <a:gd name="T59" fmla="*/ 68 h 112"/>
                <a:gd name="T60" fmla="*/ 174 w 220"/>
                <a:gd name="T61" fmla="*/ 66 h 112"/>
                <a:gd name="T62" fmla="*/ 174 w 220"/>
                <a:gd name="T63" fmla="*/ 94 h 112"/>
                <a:gd name="T64" fmla="*/ 110 w 220"/>
                <a:gd name="T65" fmla="*/ 97 h 112"/>
                <a:gd name="T66" fmla="*/ 46 w 220"/>
                <a:gd name="T67" fmla="*/ 94 h 112"/>
                <a:gd name="T68" fmla="*/ 46 w 220"/>
                <a:gd name="T69" fmla="*/ 65 h 112"/>
                <a:gd name="T70" fmla="*/ 215 w 220"/>
                <a:gd name="T71" fmla="*/ 99 h 112"/>
                <a:gd name="T72" fmla="*/ 212 w 220"/>
                <a:gd name="T73" fmla="*/ 100 h 112"/>
                <a:gd name="T74" fmla="*/ 110 w 220"/>
                <a:gd name="T75" fmla="*/ 108 h 112"/>
                <a:gd name="T76" fmla="*/ 8 w 220"/>
                <a:gd name="T77" fmla="*/ 100 h 112"/>
                <a:gd name="T78" fmla="*/ 5 w 220"/>
                <a:gd name="T79" fmla="*/ 99 h 112"/>
                <a:gd name="T80" fmla="*/ 5 w 220"/>
                <a:gd name="T81" fmla="*/ 96 h 112"/>
                <a:gd name="T82" fmla="*/ 9 w 220"/>
                <a:gd name="T83" fmla="*/ 93 h 112"/>
                <a:gd name="T84" fmla="*/ 9 w 220"/>
                <a:gd name="T85" fmla="*/ 93 h 112"/>
                <a:gd name="T86" fmla="*/ 110 w 220"/>
                <a:gd name="T87" fmla="*/ 101 h 112"/>
                <a:gd name="T88" fmla="*/ 211 w 220"/>
                <a:gd name="T89" fmla="*/ 93 h 112"/>
                <a:gd name="T90" fmla="*/ 211 w 220"/>
                <a:gd name="T91" fmla="*/ 93 h 112"/>
                <a:gd name="T92" fmla="*/ 215 w 220"/>
                <a:gd name="T93" fmla="*/ 96 h 112"/>
                <a:gd name="T94" fmla="*/ 215 w 220"/>
                <a:gd name="T95" fmla="*/ 9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0" h="112">
                  <a:moveTo>
                    <a:pt x="219" y="96"/>
                  </a:moveTo>
                  <a:cubicBezTo>
                    <a:pt x="219" y="92"/>
                    <a:pt x="215" y="89"/>
                    <a:pt x="211" y="89"/>
                  </a:cubicBezTo>
                  <a:cubicBezTo>
                    <a:pt x="211" y="89"/>
                    <a:pt x="210" y="89"/>
                    <a:pt x="210" y="89"/>
                  </a:cubicBezTo>
                  <a:cubicBezTo>
                    <a:pt x="199" y="91"/>
                    <a:pt x="189" y="92"/>
                    <a:pt x="178" y="93"/>
                  </a:cubicBezTo>
                  <a:cubicBezTo>
                    <a:pt x="178" y="61"/>
                    <a:pt x="178" y="61"/>
                    <a:pt x="178" y="61"/>
                  </a:cubicBezTo>
                  <a:cubicBezTo>
                    <a:pt x="178" y="40"/>
                    <a:pt x="178" y="40"/>
                    <a:pt x="178" y="40"/>
                  </a:cubicBezTo>
                  <a:cubicBezTo>
                    <a:pt x="178" y="18"/>
                    <a:pt x="160" y="0"/>
                    <a:pt x="138" y="0"/>
                  </a:cubicBezTo>
                  <a:cubicBezTo>
                    <a:pt x="138" y="0"/>
                    <a:pt x="121" y="8"/>
                    <a:pt x="110" y="8"/>
                  </a:cubicBezTo>
                  <a:cubicBezTo>
                    <a:pt x="99" y="8"/>
                    <a:pt x="82" y="0"/>
                    <a:pt x="82" y="0"/>
                  </a:cubicBezTo>
                  <a:cubicBezTo>
                    <a:pt x="60" y="0"/>
                    <a:pt x="42" y="18"/>
                    <a:pt x="42" y="40"/>
                  </a:cubicBezTo>
                  <a:cubicBezTo>
                    <a:pt x="42" y="61"/>
                    <a:pt x="42" y="61"/>
                    <a:pt x="42" y="61"/>
                  </a:cubicBezTo>
                  <a:cubicBezTo>
                    <a:pt x="42" y="93"/>
                    <a:pt x="42" y="93"/>
                    <a:pt x="42" y="93"/>
                  </a:cubicBezTo>
                  <a:cubicBezTo>
                    <a:pt x="31" y="92"/>
                    <a:pt x="21" y="91"/>
                    <a:pt x="10" y="89"/>
                  </a:cubicBezTo>
                  <a:cubicBezTo>
                    <a:pt x="9" y="89"/>
                    <a:pt x="9" y="89"/>
                    <a:pt x="9" y="89"/>
                  </a:cubicBezTo>
                  <a:cubicBezTo>
                    <a:pt x="5" y="89"/>
                    <a:pt x="1" y="92"/>
                    <a:pt x="1" y="96"/>
                  </a:cubicBezTo>
                  <a:cubicBezTo>
                    <a:pt x="0" y="100"/>
                    <a:pt x="3" y="104"/>
                    <a:pt x="8" y="104"/>
                  </a:cubicBezTo>
                  <a:cubicBezTo>
                    <a:pt x="42" y="109"/>
                    <a:pt x="76" y="112"/>
                    <a:pt x="110" y="112"/>
                  </a:cubicBezTo>
                  <a:cubicBezTo>
                    <a:pt x="144" y="112"/>
                    <a:pt x="178" y="109"/>
                    <a:pt x="212" y="104"/>
                  </a:cubicBezTo>
                  <a:cubicBezTo>
                    <a:pt x="217" y="104"/>
                    <a:pt x="220" y="100"/>
                    <a:pt x="219" y="96"/>
                  </a:cubicBezTo>
                  <a:close/>
                  <a:moveTo>
                    <a:pt x="46" y="40"/>
                  </a:moveTo>
                  <a:cubicBezTo>
                    <a:pt x="46" y="20"/>
                    <a:pt x="62" y="4"/>
                    <a:pt x="81" y="4"/>
                  </a:cubicBezTo>
                  <a:cubicBezTo>
                    <a:pt x="85" y="6"/>
                    <a:pt x="99" y="12"/>
                    <a:pt x="110" y="12"/>
                  </a:cubicBezTo>
                  <a:cubicBezTo>
                    <a:pt x="121" y="12"/>
                    <a:pt x="135" y="6"/>
                    <a:pt x="139" y="4"/>
                  </a:cubicBezTo>
                  <a:cubicBezTo>
                    <a:pt x="158" y="4"/>
                    <a:pt x="174" y="20"/>
                    <a:pt x="174" y="40"/>
                  </a:cubicBezTo>
                  <a:cubicBezTo>
                    <a:pt x="174" y="61"/>
                    <a:pt x="174" y="61"/>
                    <a:pt x="174" y="61"/>
                  </a:cubicBezTo>
                  <a:cubicBezTo>
                    <a:pt x="153" y="63"/>
                    <a:pt x="131" y="64"/>
                    <a:pt x="110" y="64"/>
                  </a:cubicBezTo>
                  <a:cubicBezTo>
                    <a:pt x="89" y="64"/>
                    <a:pt x="67" y="63"/>
                    <a:pt x="46" y="61"/>
                  </a:cubicBezTo>
                  <a:lnTo>
                    <a:pt x="46" y="40"/>
                  </a:lnTo>
                  <a:close/>
                  <a:moveTo>
                    <a:pt x="46" y="65"/>
                  </a:moveTo>
                  <a:cubicBezTo>
                    <a:pt x="67" y="67"/>
                    <a:pt x="89" y="68"/>
                    <a:pt x="110" y="68"/>
                  </a:cubicBezTo>
                  <a:cubicBezTo>
                    <a:pt x="131" y="68"/>
                    <a:pt x="153" y="67"/>
                    <a:pt x="174" y="66"/>
                  </a:cubicBezTo>
                  <a:cubicBezTo>
                    <a:pt x="174" y="94"/>
                    <a:pt x="174" y="94"/>
                    <a:pt x="174" y="94"/>
                  </a:cubicBezTo>
                  <a:cubicBezTo>
                    <a:pt x="153" y="95"/>
                    <a:pt x="131" y="97"/>
                    <a:pt x="110" y="97"/>
                  </a:cubicBezTo>
                  <a:cubicBezTo>
                    <a:pt x="89" y="97"/>
                    <a:pt x="67" y="95"/>
                    <a:pt x="46" y="94"/>
                  </a:cubicBezTo>
                  <a:lnTo>
                    <a:pt x="46" y="65"/>
                  </a:lnTo>
                  <a:close/>
                  <a:moveTo>
                    <a:pt x="215" y="99"/>
                  </a:moveTo>
                  <a:cubicBezTo>
                    <a:pt x="214" y="100"/>
                    <a:pt x="213" y="100"/>
                    <a:pt x="212" y="100"/>
                  </a:cubicBezTo>
                  <a:cubicBezTo>
                    <a:pt x="178" y="105"/>
                    <a:pt x="144" y="108"/>
                    <a:pt x="110" y="108"/>
                  </a:cubicBezTo>
                  <a:cubicBezTo>
                    <a:pt x="76" y="108"/>
                    <a:pt x="42" y="105"/>
                    <a:pt x="8" y="100"/>
                  </a:cubicBezTo>
                  <a:cubicBezTo>
                    <a:pt x="7" y="100"/>
                    <a:pt x="6" y="100"/>
                    <a:pt x="5" y="99"/>
                  </a:cubicBezTo>
                  <a:cubicBezTo>
                    <a:pt x="5" y="98"/>
                    <a:pt x="5" y="97"/>
                    <a:pt x="5" y="96"/>
                  </a:cubicBezTo>
                  <a:cubicBezTo>
                    <a:pt x="5" y="94"/>
                    <a:pt x="7" y="93"/>
                    <a:pt x="9" y="93"/>
                  </a:cubicBezTo>
                  <a:cubicBezTo>
                    <a:pt x="9" y="93"/>
                    <a:pt x="9" y="93"/>
                    <a:pt x="9" y="93"/>
                  </a:cubicBezTo>
                  <a:cubicBezTo>
                    <a:pt x="42" y="98"/>
                    <a:pt x="76" y="101"/>
                    <a:pt x="110" y="101"/>
                  </a:cubicBezTo>
                  <a:cubicBezTo>
                    <a:pt x="143" y="101"/>
                    <a:pt x="177" y="98"/>
                    <a:pt x="211" y="93"/>
                  </a:cubicBezTo>
                  <a:cubicBezTo>
                    <a:pt x="211" y="93"/>
                    <a:pt x="211" y="93"/>
                    <a:pt x="211" y="93"/>
                  </a:cubicBezTo>
                  <a:cubicBezTo>
                    <a:pt x="213" y="93"/>
                    <a:pt x="215" y="94"/>
                    <a:pt x="215" y="96"/>
                  </a:cubicBezTo>
                  <a:cubicBezTo>
                    <a:pt x="215" y="97"/>
                    <a:pt x="215" y="98"/>
                    <a:pt x="215" y="99"/>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87" name="Freeform 38">
              <a:extLst>
                <a:ext uri="{FF2B5EF4-FFF2-40B4-BE49-F238E27FC236}">
                  <a16:creationId xmlns:a16="http://schemas.microsoft.com/office/drawing/2014/main" id="{18B20AF0-1E2A-4038-869F-2540A2BDE5BA}"/>
                </a:ext>
              </a:extLst>
            </p:cNvPr>
            <p:cNvSpPr>
              <a:spLocks noEditPoints="1"/>
            </p:cNvSpPr>
            <p:nvPr/>
          </p:nvSpPr>
          <p:spPr bwMode="auto">
            <a:xfrm>
              <a:off x="3494088" y="3030538"/>
              <a:ext cx="471488" cy="134938"/>
            </a:xfrm>
            <a:custGeom>
              <a:avLst/>
              <a:gdLst>
                <a:gd name="T0" fmla="*/ 160 w 168"/>
                <a:gd name="T1" fmla="*/ 4 h 48"/>
                <a:gd name="T2" fmla="*/ 156 w 168"/>
                <a:gd name="T3" fmla="*/ 8 h 48"/>
                <a:gd name="T4" fmla="*/ 159 w 168"/>
                <a:gd name="T5" fmla="*/ 11 h 48"/>
                <a:gd name="T6" fmla="*/ 163 w 168"/>
                <a:gd name="T7" fmla="*/ 10 h 48"/>
                <a:gd name="T8" fmla="*/ 164 w 168"/>
                <a:gd name="T9" fmla="*/ 12 h 48"/>
                <a:gd name="T10" fmla="*/ 148 w 168"/>
                <a:gd name="T11" fmla="*/ 29 h 48"/>
                <a:gd name="T12" fmla="*/ 132 w 168"/>
                <a:gd name="T13" fmla="*/ 20 h 48"/>
                <a:gd name="T14" fmla="*/ 108 w 168"/>
                <a:gd name="T15" fmla="*/ 0 h 48"/>
                <a:gd name="T16" fmla="*/ 84 w 168"/>
                <a:gd name="T17" fmla="*/ 4 h 48"/>
                <a:gd name="T18" fmla="*/ 60 w 168"/>
                <a:gd name="T19" fmla="*/ 0 h 48"/>
                <a:gd name="T20" fmla="*/ 36 w 168"/>
                <a:gd name="T21" fmla="*/ 20 h 48"/>
                <a:gd name="T22" fmla="*/ 20 w 168"/>
                <a:gd name="T23" fmla="*/ 29 h 48"/>
                <a:gd name="T24" fmla="*/ 4 w 168"/>
                <a:gd name="T25" fmla="*/ 12 h 48"/>
                <a:gd name="T26" fmla="*/ 5 w 168"/>
                <a:gd name="T27" fmla="*/ 10 h 48"/>
                <a:gd name="T28" fmla="*/ 9 w 168"/>
                <a:gd name="T29" fmla="*/ 11 h 48"/>
                <a:gd name="T30" fmla="*/ 12 w 168"/>
                <a:gd name="T31" fmla="*/ 8 h 48"/>
                <a:gd name="T32" fmla="*/ 8 w 168"/>
                <a:gd name="T33" fmla="*/ 4 h 48"/>
                <a:gd name="T34" fmla="*/ 0 w 168"/>
                <a:gd name="T35" fmla="*/ 12 h 48"/>
                <a:gd name="T36" fmla="*/ 36 w 168"/>
                <a:gd name="T37" fmla="*/ 48 h 48"/>
                <a:gd name="T38" fmla="*/ 76 w 168"/>
                <a:gd name="T39" fmla="*/ 24 h 48"/>
                <a:gd name="T40" fmla="*/ 92 w 168"/>
                <a:gd name="T41" fmla="*/ 24 h 48"/>
                <a:gd name="T42" fmla="*/ 132 w 168"/>
                <a:gd name="T43" fmla="*/ 48 h 48"/>
                <a:gd name="T44" fmla="*/ 168 w 168"/>
                <a:gd name="T45" fmla="*/ 12 h 48"/>
                <a:gd name="T46" fmla="*/ 160 w 168"/>
                <a:gd name="T47" fmla="*/ 4 h 48"/>
                <a:gd name="T48" fmla="*/ 132 w 168"/>
                <a:gd name="T49" fmla="*/ 44 h 48"/>
                <a:gd name="T50" fmla="*/ 109 w 168"/>
                <a:gd name="T51" fmla="*/ 31 h 48"/>
                <a:gd name="T52" fmla="*/ 92 w 168"/>
                <a:gd name="T53" fmla="*/ 20 h 48"/>
                <a:gd name="T54" fmla="*/ 76 w 168"/>
                <a:gd name="T55" fmla="*/ 20 h 48"/>
                <a:gd name="T56" fmla="*/ 59 w 168"/>
                <a:gd name="T57" fmla="*/ 31 h 48"/>
                <a:gd name="T58" fmla="*/ 36 w 168"/>
                <a:gd name="T59" fmla="*/ 44 h 48"/>
                <a:gd name="T60" fmla="*/ 9 w 168"/>
                <a:gd name="T61" fmla="*/ 31 h 48"/>
                <a:gd name="T62" fmla="*/ 20 w 168"/>
                <a:gd name="T63" fmla="*/ 33 h 48"/>
                <a:gd name="T64" fmla="*/ 40 w 168"/>
                <a:gd name="T65" fmla="*/ 21 h 48"/>
                <a:gd name="T66" fmla="*/ 60 w 168"/>
                <a:gd name="T67" fmla="*/ 4 h 48"/>
                <a:gd name="T68" fmla="*/ 70 w 168"/>
                <a:gd name="T69" fmla="*/ 6 h 48"/>
                <a:gd name="T70" fmla="*/ 84 w 168"/>
                <a:gd name="T71" fmla="*/ 8 h 48"/>
                <a:gd name="T72" fmla="*/ 98 w 168"/>
                <a:gd name="T73" fmla="*/ 6 h 48"/>
                <a:gd name="T74" fmla="*/ 108 w 168"/>
                <a:gd name="T75" fmla="*/ 4 h 48"/>
                <a:gd name="T76" fmla="*/ 128 w 168"/>
                <a:gd name="T77" fmla="*/ 21 h 48"/>
                <a:gd name="T78" fmla="*/ 148 w 168"/>
                <a:gd name="T79" fmla="*/ 33 h 48"/>
                <a:gd name="T80" fmla="*/ 159 w 168"/>
                <a:gd name="T81" fmla="*/ 31 h 48"/>
                <a:gd name="T82" fmla="*/ 132 w 168"/>
                <a:gd name="T83"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48">
                  <a:moveTo>
                    <a:pt x="160" y="4"/>
                  </a:moveTo>
                  <a:cubicBezTo>
                    <a:pt x="158" y="4"/>
                    <a:pt x="156" y="5"/>
                    <a:pt x="156" y="8"/>
                  </a:cubicBezTo>
                  <a:cubicBezTo>
                    <a:pt x="156" y="10"/>
                    <a:pt x="158" y="11"/>
                    <a:pt x="159" y="11"/>
                  </a:cubicBezTo>
                  <a:cubicBezTo>
                    <a:pt x="160" y="11"/>
                    <a:pt x="162" y="10"/>
                    <a:pt x="163" y="10"/>
                  </a:cubicBezTo>
                  <a:cubicBezTo>
                    <a:pt x="163" y="10"/>
                    <a:pt x="164" y="11"/>
                    <a:pt x="164" y="12"/>
                  </a:cubicBezTo>
                  <a:cubicBezTo>
                    <a:pt x="164" y="25"/>
                    <a:pt x="156" y="29"/>
                    <a:pt x="148" y="29"/>
                  </a:cubicBezTo>
                  <a:cubicBezTo>
                    <a:pt x="141" y="29"/>
                    <a:pt x="134" y="25"/>
                    <a:pt x="132" y="20"/>
                  </a:cubicBezTo>
                  <a:cubicBezTo>
                    <a:pt x="128" y="9"/>
                    <a:pt x="120" y="0"/>
                    <a:pt x="108" y="0"/>
                  </a:cubicBezTo>
                  <a:cubicBezTo>
                    <a:pt x="96" y="0"/>
                    <a:pt x="97" y="4"/>
                    <a:pt x="84" y="4"/>
                  </a:cubicBezTo>
                  <a:cubicBezTo>
                    <a:pt x="71" y="4"/>
                    <a:pt x="72" y="0"/>
                    <a:pt x="60" y="0"/>
                  </a:cubicBezTo>
                  <a:cubicBezTo>
                    <a:pt x="48" y="0"/>
                    <a:pt x="40" y="9"/>
                    <a:pt x="36" y="20"/>
                  </a:cubicBezTo>
                  <a:cubicBezTo>
                    <a:pt x="34" y="25"/>
                    <a:pt x="27" y="29"/>
                    <a:pt x="20" y="29"/>
                  </a:cubicBezTo>
                  <a:cubicBezTo>
                    <a:pt x="12" y="29"/>
                    <a:pt x="4" y="25"/>
                    <a:pt x="4" y="12"/>
                  </a:cubicBezTo>
                  <a:cubicBezTo>
                    <a:pt x="4" y="11"/>
                    <a:pt x="4" y="10"/>
                    <a:pt x="5" y="10"/>
                  </a:cubicBezTo>
                  <a:cubicBezTo>
                    <a:pt x="6" y="10"/>
                    <a:pt x="8" y="11"/>
                    <a:pt x="9" y="11"/>
                  </a:cubicBezTo>
                  <a:cubicBezTo>
                    <a:pt x="10" y="11"/>
                    <a:pt x="11" y="10"/>
                    <a:pt x="12" y="8"/>
                  </a:cubicBezTo>
                  <a:cubicBezTo>
                    <a:pt x="12" y="5"/>
                    <a:pt x="10" y="4"/>
                    <a:pt x="8" y="4"/>
                  </a:cubicBezTo>
                  <a:cubicBezTo>
                    <a:pt x="4" y="4"/>
                    <a:pt x="0" y="6"/>
                    <a:pt x="0" y="12"/>
                  </a:cubicBezTo>
                  <a:cubicBezTo>
                    <a:pt x="0" y="40"/>
                    <a:pt x="24" y="48"/>
                    <a:pt x="36" y="48"/>
                  </a:cubicBezTo>
                  <a:cubicBezTo>
                    <a:pt x="60" y="48"/>
                    <a:pt x="62" y="24"/>
                    <a:pt x="76" y="24"/>
                  </a:cubicBezTo>
                  <a:cubicBezTo>
                    <a:pt x="79" y="24"/>
                    <a:pt x="88" y="24"/>
                    <a:pt x="92" y="24"/>
                  </a:cubicBezTo>
                  <a:cubicBezTo>
                    <a:pt x="106" y="24"/>
                    <a:pt x="107" y="48"/>
                    <a:pt x="132" y="48"/>
                  </a:cubicBezTo>
                  <a:cubicBezTo>
                    <a:pt x="144" y="48"/>
                    <a:pt x="168" y="40"/>
                    <a:pt x="168" y="12"/>
                  </a:cubicBezTo>
                  <a:cubicBezTo>
                    <a:pt x="168" y="6"/>
                    <a:pt x="164" y="4"/>
                    <a:pt x="160" y="4"/>
                  </a:cubicBezTo>
                  <a:close/>
                  <a:moveTo>
                    <a:pt x="132" y="44"/>
                  </a:moveTo>
                  <a:cubicBezTo>
                    <a:pt x="120" y="44"/>
                    <a:pt x="114" y="37"/>
                    <a:pt x="109" y="31"/>
                  </a:cubicBezTo>
                  <a:cubicBezTo>
                    <a:pt x="105" y="26"/>
                    <a:pt x="100" y="20"/>
                    <a:pt x="92" y="20"/>
                  </a:cubicBezTo>
                  <a:cubicBezTo>
                    <a:pt x="76" y="20"/>
                    <a:pt x="76" y="20"/>
                    <a:pt x="76" y="20"/>
                  </a:cubicBezTo>
                  <a:cubicBezTo>
                    <a:pt x="68" y="20"/>
                    <a:pt x="63" y="26"/>
                    <a:pt x="59" y="31"/>
                  </a:cubicBezTo>
                  <a:cubicBezTo>
                    <a:pt x="53" y="37"/>
                    <a:pt x="48" y="44"/>
                    <a:pt x="36" y="44"/>
                  </a:cubicBezTo>
                  <a:cubicBezTo>
                    <a:pt x="28" y="44"/>
                    <a:pt x="16" y="41"/>
                    <a:pt x="9" y="31"/>
                  </a:cubicBezTo>
                  <a:cubicBezTo>
                    <a:pt x="12" y="33"/>
                    <a:pt x="16" y="33"/>
                    <a:pt x="20" y="33"/>
                  </a:cubicBezTo>
                  <a:cubicBezTo>
                    <a:pt x="29" y="33"/>
                    <a:pt x="37" y="28"/>
                    <a:pt x="40" y="21"/>
                  </a:cubicBezTo>
                  <a:cubicBezTo>
                    <a:pt x="42" y="15"/>
                    <a:pt x="48" y="4"/>
                    <a:pt x="60" y="4"/>
                  </a:cubicBezTo>
                  <a:cubicBezTo>
                    <a:pt x="65" y="4"/>
                    <a:pt x="68" y="5"/>
                    <a:pt x="70" y="6"/>
                  </a:cubicBezTo>
                  <a:cubicBezTo>
                    <a:pt x="73" y="7"/>
                    <a:pt x="77" y="8"/>
                    <a:pt x="84" y="8"/>
                  </a:cubicBezTo>
                  <a:cubicBezTo>
                    <a:pt x="91" y="8"/>
                    <a:pt x="95" y="7"/>
                    <a:pt x="98" y="6"/>
                  </a:cubicBezTo>
                  <a:cubicBezTo>
                    <a:pt x="100" y="5"/>
                    <a:pt x="103" y="4"/>
                    <a:pt x="108" y="4"/>
                  </a:cubicBezTo>
                  <a:cubicBezTo>
                    <a:pt x="119" y="4"/>
                    <a:pt x="125" y="13"/>
                    <a:pt x="128" y="21"/>
                  </a:cubicBezTo>
                  <a:cubicBezTo>
                    <a:pt x="131" y="28"/>
                    <a:pt x="139" y="33"/>
                    <a:pt x="148" y="33"/>
                  </a:cubicBezTo>
                  <a:cubicBezTo>
                    <a:pt x="152" y="33"/>
                    <a:pt x="156" y="32"/>
                    <a:pt x="159" y="31"/>
                  </a:cubicBezTo>
                  <a:cubicBezTo>
                    <a:pt x="152" y="41"/>
                    <a:pt x="140" y="44"/>
                    <a:pt x="132" y="44"/>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88" name="Freeform 39">
              <a:extLst>
                <a:ext uri="{FF2B5EF4-FFF2-40B4-BE49-F238E27FC236}">
                  <a16:creationId xmlns:a16="http://schemas.microsoft.com/office/drawing/2014/main" id="{E5FCFEDD-FF60-4581-AE74-CC64F0A07E5C}"/>
                </a:ext>
              </a:extLst>
            </p:cNvPr>
            <p:cNvSpPr>
              <a:spLocks/>
            </p:cNvSpPr>
            <p:nvPr/>
          </p:nvSpPr>
          <p:spPr bwMode="auto">
            <a:xfrm>
              <a:off x="3813176" y="2584450"/>
              <a:ext cx="79375" cy="125413"/>
            </a:xfrm>
            <a:custGeom>
              <a:avLst/>
              <a:gdLst>
                <a:gd name="T0" fmla="*/ 26 w 28"/>
                <a:gd name="T1" fmla="*/ 45 h 45"/>
                <a:gd name="T2" fmla="*/ 24 w 28"/>
                <a:gd name="T3" fmla="*/ 43 h 45"/>
                <a:gd name="T4" fmla="*/ 1 w 28"/>
                <a:gd name="T5" fmla="*/ 4 h 45"/>
                <a:gd name="T6" fmla="*/ 0 w 28"/>
                <a:gd name="T7" fmla="*/ 2 h 45"/>
                <a:gd name="T8" fmla="*/ 3 w 28"/>
                <a:gd name="T9" fmla="*/ 0 h 45"/>
                <a:gd name="T10" fmla="*/ 28 w 28"/>
                <a:gd name="T11" fmla="*/ 43 h 45"/>
                <a:gd name="T12" fmla="*/ 26 w 28"/>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28" h="45">
                  <a:moveTo>
                    <a:pt x="26" y="45"/>
                  </a:moveTo>
                  <a:cubicBezTo>
                    <a:pt x="25" y="45"/>
                    <a:pt x="24" y="44"/>
                    <a:pt x="24" y="43"/>
                  </a:cubicBezTo>
                  <a:cubicBezTo>
                    <a:pt x="24" y="19"/>
                    <a:pt x="20" y="12"/>
                    <a:pt x="1" y="4"/>
                  </a:cubicBezTo>
                  <a:cubicBezTo>
                    <a:pt x="0" y="4"/>
                    <a:pt x="0" y="3"/>
                    <a:pt x="0" y="2"/>
                  </a:cubicBezTo>
                  <a:cubicBezTo>
                    <a:pt x="1" y="1"/>
                    <a:pt x="2" y="0"/>
                    <a:pt x="3" y="0"/>
                  </a:cubicBezTo>
                  <a:cubicBezTo>
                    <a:pt x="23" y="9"/>
                    <a:pt x="28" y="17"/>
                    <a:pt x="28" y="43"/>
                  </a:cubicBezTo>
                  <a:cubicBezTo>
                    <a:pt x="28" y="44"/>
                    <a:pt x="27" y="45"/>
                    <a:pt x="26" y="45"/>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grpSp>
      <p:cxnSp>
        <p:nvCxnSpPr>
          <p:cNvPr id="49" name="Straight Connector 48">
            <a:extLst>
              <a:ext uri="{FF2B5EF4-FFF2-40B4-BE49-F238E27FC236}">
                <a16:creationId xmlns:a16="http://schemas.microsoft.com/office/drawing/2014/main" id="{2A50E66D-3499-42C3-8E95-8EAA8FB337EB}"/>
              </a:ext>
            </a:extLst>
          </p:cNvPr>
          <p:cNvCxnSpPr>
            <a:cxnSpLocks/>
          </p:cNvCxnSpPr>
          <p:nvPr/>
        </p:nvCxnSpPr>
        <p:spPr>
          <a:xfrm>
            <a:off x="4653280" y="1277620"/>
            <a:ext cx="29667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961766B4-6946-4B5B-9A47-4E3D96C4B3DE}"/>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3" name="Rectangle 2" hidden="1">
            <a:extLst>
              <a:ext uri="{FF2B5EF4-FFF2-40B4-BE49-F238E27FC236}">
                <a16:creationId xmlns:a16="http://schemas.microsoft.com/office/drawing/2014/main" id="{F5971969-9B44-4869-813F-5D2424E5800E}"/>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4" name="Rectangle 3" hidden="1">
            <a:extLst>
              <a:ext uri="{FF2B5EF4-FFF2-40B4-BE49-F238E27FC236}">
                <a16:creationId xmlns:a16="http://schemas.microsoft.com/office/drawing/2014/main" id="{57AF4E8D-4158-4FED-9CCF-78B20D686BBE}"/>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7" name="Rectangle 6" hidden="1">
            <a:extLst>
              <a:ext uri="{FF2B5EF4-FFF2-40B4-BE49-F238E27FC236}">
                <a16:creationId xmlns:a16="http://schemas.microsoft.com/office/drawing/2014/main" id="{E8160BAA-03F2-443E-ADD5-616F90AE0B1D}"/>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8" name="Rectangle 7" hidden="1">
            <a:extLst>
              <a:ext uri="{FF2B5EF4-FFF2-40B4-BE49-F238E27FC236}">
                <a16:creationId xmlns:a16="http://schemas.microsoft.com/office/drawing/2014/main" id="{12423469-7528-43AC-9256-8E0231CC6701}"/>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10" name="Rectangle 9" hidden="1">
            <a:extLst>
              <a:ext uri="{FF2B5EF4-FFF2-40B4-BE49-F238E27FC236}">
                <a16:creationId xmlns:a16="http://schemas.microsoft.com/office/drawing/2014/main" id="{9FF8BC53-7AFD-42DE-A769-4ACD27D63051}"/>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54" name="Freeform: Shape 53">
            <a:extLst>
              <a:ext uri="{FF2B5EF4-FFF2-40B4-BE49-F238E27FC236}">
                <a16:creationId xmlns:a16="http://schemas.microsoft.com/office/drawing/2014/main" id="{74BA3722-649A-4A31-B6C0-BD49C0A004FA}"/>
              </a:ext>
            </a:extLst>
          </p:cNvPr>
          <p:cNvSpPr>
            <a:spLocks/>
          </p:cNvSpPr>
          <p:nvPr/>
        </p:nvSpPr>
        <p:spPr bwMode="auto">
          <a:xfrm>
            <a:off x="1756610" y="4187988"/>
            <a:ext cx="1089940" cy="1087479"/>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sp>
        <p:nvSpPr>
          <p:cNvPr id="55" name="TextBox 54">
            <a:extLst>
              <a:ext uri="{FF2B5EF4-FFF2-40B4-BE49-F238E27FC236}">
                <a16:creationId xmlns:a16="http://schemas.microsoft.com/office/drawing/2014/main" id="{D61B2FD1-B12A-439E-95F0-13231C43B379}"/>
              </a:ext>
            </a:extLst>
          </p:cNvPr>
          <p:cNvSpPr txBox="1"/>
          <p:nvPr/>
        </p:nvSpPr>
        <p:spPr>
          <a:xfrm>
            <a:off x="1235514" y="5969328"/>
            <a:ext cx="2207694" cy="353943"/>
          </a:xfrm>
          <a:prstGeom prst="rect">
            <a:avLst/>
          </a:prstGeom>
          <a:noFill/>
        </p:spPr>
        <p:txBody>
          <a:bodyPr wrap="square" rtlCol="0" anchor="ctr">
            <a:spAutoFit/>
          </a:bodyPr>
          <a:lstStyle/>
          <a:p>
            <a:pPr algn="ctr">
              <a:defRPr/>
            </a:pPr>
            <a:r>
              <a:rPr lang="en-US" sz="1700" b="1" dirty="0">
                <a:solidFill>
                  <a:prstClr val="white"/>
                </a:solidFill>
                <a:latin typeface="Calibri" panose="020F0502020204030204"/>
              </a:rPr>
              <a:t>YEARS IN BUSINESS</a:t>
            </a:r>
          </a:p>
        </p:txBody>
      </p:sp>
      <p:cxnSp>
        <p:nvCxnSpPr>
          <p:cNvPr id="56" name="Straight Connector 55">
            <a:extLst>
              <a:ext uri="{FF2B5EF4-FFF2-40B4-BE49-F238E27FC236}">
                <a16:creationId xmlns:a16="http://schemas.microsoft.com/office/drawing/2014/main" id="{8DB86798-52E5-4A79-A5F4-737A3AA37DBE}"/>
              </a:ext>
            </a:extLst>
          </p:cNvPr>
          <p:cNvCxnSpPr/>
          <p:nvPr/>
        </p:nvCxnSpPr>
        <p:spPr>
          <a:xfrm>
            <a:off x="1807148" y="6466629"/>
            <a:ext cx="9888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Freeform: Shape 56">
            <a:extLst>
              <a:ext uri="{FF2B5EF4-FFF2-40B4-BE49-F238E27FC236}">
                <a16:creationId xmlns:a16="http://schemas.microsoft.com/office/drawing/2014/main" id="{F8DA912A-6E31-4A9A-9B55-3C20E77EB973}"/>
              </a:ext>
            </a:extLst>
          </p:cNvPr>
          <p:cNvSpPr>
            <a:spLocks/>
          </p:cNvSpPr>
          <p:nvPr/>
        </p:nvSpPr>
        <p:spPr bwMode="auto">
          <a:xfrm>
            <a:off x="5517144" y="4187988"/>
            <a:ext cx="1089940" cy="1087479"/>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sp>
        <p:nvSpPr>
          <p:cNvPr id="58" name="TextBox 57">
            <a:extLst>
              <a:ext uri="{FF2B5EF4-FFF2-40B4-BE49-F238E27FC236}">
                <a16:creationId xmlns:a16="http://schemas.microsoft.com/office/drawing/2014/main" id="{F2CA325D-FB2E-4328-B58A-82712409F926}"/>
              </a:ext>
            </a:extLst>
          </p:cNvPr>
          <p:cNvSpPr txBox="1">
            <a:spLocks/>
          </p:cNvSpPr>
          <p:nvPr/>
        </p:nvSpPr>
        <p:spPr>
          <a:xfrm>
            <a:off x="4958268" y="5358236"/>
            <a:ext cx="2207695" cy="707886"/>
          </a:xfrm>
          <a:prstGeom prst="rect">
            <a:avLst/>
          </a:prstGeom>
          <a:noFill/>
        </p:spPr>
        <p:txBody>
          <a:bodyPr wrap="square" rtlCol="0" anchor="ctr">
            <a:spAutoFit/>
          </a:bodyPr>
          <a:lstStyle/>
          <a:p>
            <a:pPr algn="ctr">
              <a:defRPr/>
            </a:pPr>
            <a:r>
              <a:rPr lang="en-US" sz="4000" dirty="0">
                <a:solidFill>
                  <a:prstClr val="white"/>
                </a:solidFill>
                <a:latin typeface="Lovelo Black" panose="02000000000000000000" pitchFamily="50" charset="0"/>
              </a:rPr>
              <a:t>400+</a:t>
            </a:r>
          </a:p>
        </p:txBody>
      </p:sp>
      <p:sp>
        <p:nvSpPr>
          <p:cNvPr id="59" name="TextBox 58">
            <a:extLst>
              <a:ext uri="{FF2B5EF4-FFF2-40B4-BE49-F238E27FC236}">
                <a16:creationId xmlns:a16="http://schemas.microsoft.com/office/drawing/2014/main" id="{4FFFFE4D-C5C2-4ACA-BF47-8EA4C4D4E7DC}"/>
              </a:ext>
            </a:extLst>
          </p:cNvPr>
          <p:cNvSpPr txBox="1"/>
          <p:nvPr/>
        </p:nvSpPr>
        <p:spPr>
          <a:xfrm>
            <a:off x="4666440" y="5966094"/>
            <a:ext cx="2680657" cy="353943"/>
          </a:xfrm>
          <a:prstGeom prst="rect">
            <a:avLst/>
          </a:prstGeom>
          <a:noFill/>
        </p:spPr>
        <p:txBody>
          <a:bodyPr wrap="square" rtlCol="0" anchor="ctr">
            <a:spAutoFit/>
          </a:bodyPr>
          <a:lstStyle/>
          <a:p>
            <a:pPr algn="ctr">
              <a:defRPr/>
            </a:pPr>
            <a:r>
              <a:rPr lang="en-US" sz="1700" b="1" dirty="0">
                <a:solidFill>
                  <a:prstClr val="white"/>
                </a:solidFill>
                <a:latin typeface="Calibri" panose="020F0502020204030204"/>
              </a:rPr>
              <a:t>TESTING METHODOLOGIES</a:t>
            </a:r>
          </a:p>
        </p:txBody>
      </p:sp>
      <p:cxnSp>
        <p:nvCxnSpPr>
          <p:cNvPr id="60" name="Straight Connector 59">
            <a:extLst>
              <a:ext uri="{FF2B5EF4-FFF2-40B4-BE49-F238E27FC236}">
                <a16:creationId xmlns:a16="http://schemas.microsoft.com/office/drawing/2014/main" id="{2AB46D24-E23C-463B-8A26-DC681B70782C}"/>
              </a:ext>
            </a:extLst>
          </p:cNvPr>
          <p:cNvCxnSpPr/>
          <p:nvPr/>
        </p:nvCxnSpPr>
        <p:spPr>
          <a:xfrm>
            <a:off x="5567682" y="6466629"/>
            <a:ext cx="9888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498497CC-2032-498E-9DF2-FCE21C6AE1BB}"/>
              </a:ext>
            </a:extLst>
          </p:cNvPr>
          <p:cNvSpPr>
            <a:spLocks/>
          </p:cNvSpPr>
          <p:nvPr/>
        </p:nvSpPr>
        <p:spPr bwMode="auto">
          <a:xfrm>
            <a:off x="9277678" y="4187988"/>
            <a:ext cx="1089940" cy="1087479"/>
          </a:xfrm>
          <a:custGeom>
            <a:avLst/>
            <a:gdLst>
              <a:gd name="connsiteX0" fmla="*/ 876623 w 1755359"/>
              <a:gd name="connsiteY0" fmla="*/ 0 h 1751396"/>
              <a:gd name="connsiteX1" fmla="*/ 1203595 w 1755359"/>
              <a:gd name="connsiteY1" fmla="*/ 135156 h 1751396"/>
              <a:gd name="connsiteX2" fmla="*/ 1617947 w 1755359"/>
              <a:gd name="connsiteY2" fmla="*/ 549071 h 1751396"/>
              <a:gd name="connsiteX3" fmla="*/ 1617947 w 1755359"/>
              <a:gd name="connsiteY3" fmla="*/ 1202325 h 1751396"/>
              <a:gd name="connsiteX4" fmla="*/ 1203595 w 1755359"/>
              <a:gd name="connsiteY4" fmla="*/ 1616240 h 1751396"/>
              <a:gd name="connsiteX5" fmla="*/ 549652 w 1755359"/>
              <a:gd name="connsiteY5" fmla="*/ 1616240 h 1751396"/>
              <a:gd name="connsiteX6" fmla="*/ 135299 w 1755359"/>
              <a:gd name="connsiteY6" fmla="*/ 1202325 h 1751396"/>
              <a:gd name="connsiteX7" fmla="*/ 135299 w 1755359"/>
              <a:gd name="connsiteY7" fmla="*/ 549071 h 1751396"/>
              <a:gd name="connsiteX8" fmla="*/ 549652 w 1755359"/>
              <a:gd name="connsiteY8" fmla="*/ 135156 h 1751396"/>
              <a:gd name="connsiteX9" fmla="*/ 876623 w 1755359"/>
              <a:gd name="connsiteY9" fmla="*/ 0 h 1751396"/>
              <a:gd name="connsiteX10" fmla="*/ 876850 w 1755359"/>
              <a:gd name="connsiteY10" fmla="*/ 141327 h 1751396"/>
              <a:gd name="connsiteX11" fmla="*/ 602648 w 1755359"/>
              <a:gd name="connsiteY11" fmla="*/ 254670 h 1751396"/>
              <a:gd name="connsiteX12" fmla="*/ 255167 w 1755359"/>
              <a:gd name="connsiteY12" fmla="*/ 601784 h 1751396"/>
              <a:gd name="connsiteX13" fmla="*/ 255167 w 1755359"/>
              <a:gd name="connsiteY13" fmla="*/ 1149611 h 1751396"/>
              <a:gd name="connsiteX14" fmla="*/ 602648 w 1755359"/>
              <a:gd name="connsiteY14" fmla="*/ 1496725 h 1751396"/>
              <a:gd name="connsiteX15" fmla="*/ 1151052 w 1755359"/>
              <a:gd name="connsiteY15" fmla="*/ 1496725 h 1751396"/>
              <a:gd name="connsiteX16" fmla="*/ 1498532 w 1755359"/>
              <a:gd name="connsiteY16" fmla="*/ 1149611 h 1751396"/>
              <a:gd name="connsiteX17" fmla="*/ 1498532 w 1755359"/>
              <a:gd name="connsiteY17" fmla="*/ 601784 h 1751396"/>
              <a:gd name="connsiteX18" fmla="*/ 1151052 w 1755359"/>
              <a:gd name="connsiteY18" fmla="*/ 254670 h 1751396"/>
              <a:gd name="connsiteX19" fmla="*/ 876850 w 1755359"/>
              <a:gd name="connsiteY19" fmla="*/ 141327 h 175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5359" h="1751396">
                <a:moveTo>
                  <a:pt x="876623" y="0"/>
                </a:moveTo>
                <a:cubicBezTo>
                  <a:pt x="995010" y="0"/>
                  <a:pt x="1113396" y="45052"/>
                  <a:pt x="1203595" y="135156"/>
                </a:cubicBezTo>
                <a:cubicBezTo>
                  <a:pt x="1617947" y="549071"/>
                  <a:pt x="1617947" y="549071"/>
                  <a:pt x="1617947" y="549071"/>
                </a:cubicBezTo>
                <a:cubicBezTo>
                  <a:pt x="1801164" y="729279"/>
                  <a:pt x="1801164" y="1022117"/>
                  <a:pt x="1617947" y="1202325"/>
                </a:cubicBezTo>
                <a:cubicBezTo>
                  <a:pt x="1203595" y="1616240"/>
                  <a:pt x="1203595" y="1616240"/>
                  <a:pt x="1203595" y="1616240"/>
                </a:cubicBezTo>
                <a:cubicBezTo>
                  <a:pt x="1023197" y="1796448"/>
                  <a:pt x="730050" y="1796448"/>
                  <a:pt x="549652" y="1616240"/>
                </a:cubicBezTo>
                <a:cubicBezTo>
                  <a:pt x="135299" y="1202325"/>
                  <a:pt x="135299" y="1202325"/>
                  <a:pt x="135299" y="1202325"/>
                </a:cubicBezTo>
                <a:cubicBezTo>
                  <a:pt x="-45099" y="1022117"/>
                  <a:pt x="-45099" y="729279"/>
                  <a:pt x="135299" y="549071"/>
                </a:cubicBezTo>
                <a:cubicBezTo>
                  <a:pt x="549652" y="135156"/>
                  <a:pt x="549652" y="135156"/>
                  <a:pt x="549652" y="135156"/>
                </a:cubicBezTo>
                <a:cubicBezTo>
                  <a:pt x="639851" y="45052"/>
                  <a:pt x="758237" y="0"/>
                  <a:pt x="876623" y="0"/>
                </a:cubicBezTo>
                <a:close/>
                <a:moveTo>
                  <a:pt x="876850" y="141327"/>
                </a:moveTo>
                <a:cubicBezTo>
                  <a:pt x="777570" y="141327"/>
                  <a:pt x="678290" y="179108"/>
                  <a:pt x="602648" y="254670"/>
                </a:cubicBezTo>
                <a:cubicBezTo>
                  <a:pt x="602648" y="254670"/>
                  <a:pt x="602648" y="254670"/>
                  <a:pt x="255167" y="601784"/>
                </a:cubicBezTo>
                <a:cubicBezTo>
                  <a:pt x="103883" y="752909"/>
                  <a:pt x="103883" y="998486"/>
                  <a:pt x="255167" y="1149611"/>
                </a:cubicBezTo>
                <a:cubicBezTo>
                  <a:pt x="255167" y="1149611"/>
                  <a:pt x="255167" y="1149611"/>
                  <a:pt x="602648" y="1496725"/>
                </a:cubicBezTo>
                <a:cubicBezTo>
                  <a:pt x="753932" y="1647849"/>
                  <a:pt x="999768" y="1647849"/>
                  <a:pt x="1151052" y="1496725"/>
                </a:cubicBezTo>
                <a:cubicBezTo>
                  <a:pt x="1151052" y="1496725"/>
                  <a:pt x="1151052" y="1496725"/>
                  <a:pt x="1498532" y="1149611"/>
                </a:cubicBezTo>
                <a:cubicBezTo>
                  <a:pt x="1652180" y="998486"/>
                  <a:pt x="1652180" y="752909"/>
                  <a:pt x="1498532" y="601784"/>
                </a:cubicBezTo>
                <a:cubicBezTo>
                  <a:pt x="1498532" y="601784"/>
                  <a:pt x="1498532" y="601784"/>
                  <a:pt x="1151052" y="254670"/>
                </a:cubicBezTo>
                <a:cubicBezTo>
                  <a:pt x="1075410" y="179108"/>
                  <a:pt x="976130" y="141327"/>
                  <a:pt x="876850" y="141327"/>
                </a:cubicBezTo>
                <a:close/>
              </a:path>
            </a:pathLst>
          </a:custGeom>
          <a:solidFill>
            <a:srgbClr val="E30613"/>
          </a:solidFill>
          <a:ln>
            <a:noFill/>
          </a:ln>
        </p:spPr>
        <p:txBody>
          <a:bodyPr vert="horz" wrap="square" lIns="91440" tIns="45720" rIns="91440" bIns="45720" numCol="1" anchor="t" anchorCtr="0" compatLnSpc="1">
            <a:prstTxWarp prst="textNoShape">
              <a:avLst/>
            </a:prstTxWarp>
            <a:noAutofit/>
          </a:bodyPr>
          <a:lstStyle/>
          <a:p>
            <a:pPr>
              <a:defRPr/>
            </a:pPr>
            <a:endParaRPr lang="en-US" sz="900" dirty="0">
              <a:solidFill>
                <a:prstClr val="black"/>
              </a:solidFill>
              <a:latin typeface="Calibri" panose="020F0502020204030204"/>
            </a:endParaRPr>
          </a:p>
        </p:txBody>
      </p:sp>
      <p:sp>
        <p:nvSpPr>
          <p:cNvPr id="89" name="TextBox 88">
            <a:extLst>
              <a:ext uri="{FF2B5EF4-FFF2-40B4-BE49-F238E27FC236}">
                <a16:creationId xmlns:a16="http://schemas.microsoft.com/office/drawing/2014/main" id="{0960A3AF-0237-44F1-9194-07CFDF79A4A9}"/>
              </a:ext>
            </a:extLst>
          </p:cNvPr>
          <p:cNvSpPr txBox="1">
            <a:spLocks/>
          </p:cNvSpPr>
          <p:nvPr/>
        </p:nvSpPr>
        <p:spPr>
          <a:xfrm>
            <a:off x="8718802" y="5358236"/>
            <a:ext cx="2207695" cy="707886"/>
          </a:xfrm>
          <a:prstGeom prst="rect">
            <a:avLst/>
          </a:prstGeom>
          <a:noFill/>
        </p:spPr>
        <p:txBody>
          <a:bodyPr wrap="square" rtlCol="0" anchor="ctr">
            <a:spAutoFit/>
          </a:bodyPr>
          <a:lstStyle/>
          <a:p>
            <a:pPr algn="ctr">
              <a:defRPr/>
            </a:pPr>
            <a:r>
              <a:rPr lang="en-US" sz="4000" dirty="0">
                <a:solidFill>
                  <a:srgbClr val="E30613"/>
                </a:solidFill>
                <a:latin typeface="Lovelo Black" panose="02000000000000000000" pitchFamily="50" charset="0"/>
              </a:rPr>
              <a:t>8,000+</a:t>
            </a:r>
          </a:p>
        </p:txBody>
      </p:sp>
      <p:sp>
        <p:nvSpPr>
          <p:cNvPr id="90" name="TextBox 89">
            <a:extLst>
              <a:ext uri="{FF2B5EF4-FFF2-40B4-BE49-F238E27FC236}">
                <a16:creationId xmlns:a16="http://schemas.microsoft.com/office/drawing/2014/main" id="{2662F4FC-D0E3-4287-B721-5714B2958493}"/>
              </a:ext>
            </a:extLst>
          </p:cNvPr>
          <p:cNvSpPr txBox="1"/>
          <p:nvPr/>
        </p:nvSpPr>
        <p:spPr>
          <a:xfrm>
            <a:off x="7672550" y="5966094"/>
            <a:ext cx="4302170" cy="353943"/>
          </a:xfrm>
          <a:prstGeom prst="rect">
            <a:avLst/>
          </a:prstGeom>
          <a:noFill/>
        </p:spPr>
        <p:txBody>
          <a:bodyPr wrap="square" rtlCol="0" anchor="ctr">
            <a:spAutoFit/>
          </a:bodyPr>
          <a:lstStyle/>
          <a:p>
            <a:pPr algn="ctr">
              <a:defRPr/>
            </a:pPr>
            <a:r>
              <a:rPr lang="en-US" sz="1700" b="1" dirty="0">
                <a:solidFill>
                  <a:srgbClr val="E30613"/>
                </a:solidFill>
                <a:latin typeface="Calibri" panose="020F0502020204030204"/>
              </a:rPr>
              <a:t>ANNUAL INSPECTIONS AND ASSESSMENTS</a:t>
            </a:r>
          </a:p>
        </p:txBody>
      </p:sp>
      <p:cxnSp>
        <p:nvCxnSpPr>
          <p:cNvPr id="91" name="Straight Connector 90">
            <a:extLst>
              <a:ext uri="{FF2B5EF4-FFF2-40B4-BE49-F238E27FC236}">
                <a16:creationId xmlns:a16="http://schemas.microsoft.com/office/drawing/2014/main" id="{EC5AD5AE-0CE7-44F1-8DFE-3E27360692FA}"/>
              </a:ext>
            </a:extLst>
          </p:cNvPr>
          <p:cNvCxnSpPr/>
          <p:nvPr/>
        </p:nvCxnSpPr>
        <p:spPr>
          <a:xfrm>
            <a:off x="9328216" y="6466629"/>
            <a:ext cx="9888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D3CC3DE9-AAF3-48BD-92AE-1D581FA3FB0C}"/>
              </a:ext>
            </a:extLst>
          </p:cNvPr>
          <p:cNvGrpSpPr/>
          <p:nvPr/>
        </p:nvGrpSpPr>
        <p:grpSpPr>
          <a:xfrm>
            <a:off x="5863539" y="4455481"/>
            <a:ext cx="386940" cy="503022"/>
            <a:chOff x="6337902" y="5389180"/>
            <a:chExt cx="468197" cy="608656"/>
          </a:xfrm>
          <a:solidFill>
            <a:schemeClr val="bg1"/>
          </a:solidFill>
        </p:grpSpPr>
        <p:sp>
          <p:nvSpPr>
            <p:cNvPr id="100" name="Freeform 300">
              <a:extLst>
                <a:ext uri="{FF2B5EF4-FFF2-40B4-BE49-F238E27FC236}">
                  <a16:creationId xmlns:a16="http://schemas.microsoft.com/office/drawing/2014/main" id="{1615D05D-1EAD-4FE8-9F44-94A88A4D65E1}"/>
                </a:ext>
              </a:extLst>
            </p:cNvPr>
            <p:cNvSpPr>
              <a:spLocks/>
            </p:cNvSpPr>
            <p:nvPr/>
          </p:nvSpPr>
          <p:spPr bwMode="auto">
            <a:xfrm>
              <a:off x="6634426" y="5638885"/>
              <a:ext cx="15607" cy="31213"/>
            </a:xfrm>
            <a:custGeom>
              <a:avLst/>
              <a:gdLst>
                <a:gd name="T0" fmla="*/ 3 w 8"/>
                <a:gd name="T1" fmla="*/ 3 h 12"/>
                <a:gd name="T2" fmla="*/ 1 w 8"/>
                <a:gd name="T3" fmla="*/ 7 h 12"/>
                <a:gd name="T4" fmla="*/ 1 w 8"/>
                <a:gd name="T5" fmla="*/ 11 h 12"/>
                <a:gd name="T6" fmla="*/ 5 w 8"/>
                <a:gd name="T7" fmla="*/ 9 h 12"/>
                <a:gd name="T8" fmla="*/ 7 w 8"/>
                <a:gd name="T9" fmla="*/ 5 h 12"/>
                <a:gd name="T10" fmla="*/ 7 w 8"/>
                <a:gd name="T11" fmla="*/ 1 h 12"/>
                <a:gd name="T12" fmla="*/ 3 w 8"/>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3" y="3"/>
                  </a:moveTo>
                  <a:cubicBezTo>
                    <a:pt x="1" y="7"/>
                    <a:pt x="1" y="7"/>
                    <a:pt x="1" y="7"/>
                  </a:cubicBezTo>
                  <a:cubicBezTo>
                    <a:pt x="0" y="8"/>
                    <a:pt x="0" y="10"/>
                    <a:pt x="1" y="11"/>
                  </a:cubicBezTo>
                  <a:cubicBezTo>
                    <a:pt x="2" y="12"/>
                    <a:pt x="4" y="10"/>
                    <a:pt x="5" y="9"/>
                  </a:cubicBezTo>
                  <a:cubicBezTo>
                    <a:pt x="7" y="5"/>
                    <a:pt x="7" y="5"/>
                    <a:pt x="7" y="5"/>
                  </a:cubicBezTo>
                  <a:cubicBezTo>
                    <a:pt x="8" y="3"/>
                    <a:pt x="8" y="1"/>
                    <a:pt x="7" y="1"/>
                  </a:cubicBezTo>
                  <a:cubicBezTo>
                    <a:pt x="6" y="0"/>
                    <a:pt x="4" y="1"/>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01" name="Freeform 301">
              <a:extLst>
                <a:ext uri="{FF2B5EF4-FFF2-40B4-BE49-F238E27FC236}">
                  <a16:creationId xmlns:a16="http://schemas.microsoft.com/office/drawing/2014/main" id="{4C155A36-EB39-4D2F-B99D-A8CE0D3DB75B}"/>
                </a:ext>
              </a:extLst>
            </p:cNvPr>
            <p:cNvSpPr>
              <a:spLocks/>
            </p:cNvSpPr>
            <p:nvPr/>
          </p:nvSpPr>
          <p:spPr bwMode="auto">
            <a:xfrm>
              <a:off x="6665639" y="5701311"/>
              <a:ext cx="46820" cy="15607"/>
            </a:xfrm>
            <a:custGeom>
              <a:avLst/>
              <a:gdLst>
                <a:gd name="T0" fmla="*/ 1 w 12"/>
                <a:gd name="T1" fmla="*/ 7 h 8"/>
                <a:gd name="T2" fmla="*/ 5 w 12"/>
                <a:gd name="T3" fmla="*/ 7 h 8"/>
                <a:gd name="T4" fmla="*/ 9 w 12"/>
                <a:gd name="T5" fmla="*/ 5 h 8"/>
                <a:gd name="T6" fmla="*/ 12 w 12"/>
                <a:gd name="T7" fmla="*/ 1 h 8"/>
                <a:gd name="T8" fmla="*/ 7 w 12"/>
                <a:gd name="T9" fmla="*/ 1 h 8"/>
                <a:gd name="T10" fmla="*/ 3 w 12"/>
                <a:gd name="T11" fmla="*/ 3 h 8"/>
                <a:gd name="T12" fmla="*/ 1 w 1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 y="7"/>
                  </a:moveTo>
                  <a:cubicBezTo>
                    <a:pt x="2" y="8"/>
                    <a:pt x="4" y="8"/>
                    <a:pt x="5" y="7"/>
                  </a:cubicBezTo>
                  <a:cubicBezTo>
                    <a:pt x="9" y="5"/>
                    <a:pt x="9" y="5"/>
                    <a:pt x="9" y="5"/>
                  </a:cubicBezTo>
                  <a:cubicBezTo>
                    <a:pt x="11" y="4"/>
                    <a:pt x="12" y="2"/>
                    <a:pt x="12" y="1"/>
                  </a:cubicBezTo>
                  <a:cubicBezTo>
                    <a:pt x="11" y="0"/>
                    <a:pt x="9" y="0"/>
                    <a:pt x="7" y="1"/>
                  </a:cubicBezTo>
                  <a:cubicBezTo>
                    <a:pt x="3" y="3"/>
                    <a:pt x="3" y="3"/>
                    <a:pt x="3" y="3"/>
                  </a:cubicBezTo>
                  <a:cubicBezTo>
                    <a:pt x="2" y="4"/>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02" name="Freeform 302">
              <a:extLst>
                <a:ext uri="{FF2B5EF4-FFF2-40B4-BE49-F238E27FC236}">
                  <a16:creationId xmlns:a16="http://schemas.microsoft.com/office/drawing/2014/main" id="{8B767957-A2BE-4DD1-812D-136BC918DEAE}"/>
                </a:ext>
              </a:extLst>
            </p:cNvPr>
            <p:cNvSpPr>
              <a:spLocks/>
            </p:cNvSpPr>
            <p:nvPr/>
          </p:nvSpPr>
          <p:spPr bwMode="auto">
            <a:xfrm>
              <a:off x="6696853" y="5763737"/>
              <a:ext cx="31213" cy="15607"/>
            </a:xfrm>
            <a:custGeom>
              <a:avLst/>
              <a:gdLst>
                <a:gd name="T0" fmla="*/ 0 w 12"/>
                <a:gd name="T1" fmla="*/ 2 h 4"/>
                <a:gd name="T2" fmla="*/ 4 w 12"/>
                <a:gd name="T3" fmla="*/ 4 h 4"/>
                <a:gd name="T4" fmla="*/ 8 w 12"/>
                <a:gd name="T5" fmla="*/ 4 h 4"/>
                <a:gd name="T6" fmla="*/ 12 w 12"/>
                <a:gd name="T7" fmla="*/ 2 h 4"/>
                <a:gd name="T8" fmla="*/ 8 w 12"/>
                <a:gd name="T9" fmla="*/ 0 h 4"/>
                <a:gd name="T10" fmla="*/ 4 w 12"/>
                <a:gd name="T11" fmla="*/ 0 h 4"/>
                <a:gd name="T12" fmla="*/ 0 w 1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0" y="2"/>
                  </a:moveTo>
                  <a:cubicBezTo>
                    <a:pt x="0" y="3"/>
                    <a:pt x="2" y="4"/>
                    <a:pt x="4" y="4"/>
                  </a:cubicBezTo>
                  <a:cubicBezTo>
                    <a:pt x="8" y="4"/>
                    <a:pt x="8" y="4"/>
                    <a:pt x="8" y="4"/>
                  </a:cubicBezTo>
                  <a:cubicBezTo>
                    <a:pt x="10" y="4"/>
                    <a:pt x="12" y="3"/>
                    <a:pt x="12" y="2"/>
                  </a:cubicBezTo>
                  <a:cubicBezTo>
                    <a:pt x="12" y="1"/>
                    <a:pt x="10" y="0"/>
                    <a:pt x="8" y="0"/>
                  </a:cubicBezTo>
                  <a:cubicBezTo>
                    <a:pt x="4" y="0"/>
                    <a:pt x="4" y="0"/>
                    <a:pt x="4" y="0"/>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03" name="Freeform 303">
              <a:extLst>
                <a:ext uri="{FF2B5EF4-FFF2-40B4-BE49-F238E27FC236}">
                  <a16:creationId xmlns:a16="http://schemas.microsoft.com/office/drawing/2014/main" id="{E5A6A2A7-F107-481F-B3AA-E5950EFAAB76}"/>
                </a:ext>
              </a:extLst>
            </p:cNvPr>
            <p:cNvSpPr>
              <a:spLocks/>
            </p:cNvSpPr>
            <p:nvPr/>
          </p:nvSpPr>
          <p:spPr bwMode="auto">
            <a:xfrm>
              <a:off x="6665639" y="5841770"/>
              <a:ext cx="46820" cy="15607"/>
            </a:xfrm>
            <a:custGeom>
              <a:avLst/>
              <a:gdLst>
                <a:gd name="T0" fmla="*/ 9 w 12"/>
                <a:gd name="T1" fmla="*/ 3 h 8"/>
                <a:gd name="T2" fmla="*/ 5 w 12"/>
                <a:gd name="T3" fmla="*/ 1 h 8"/>
                <a:gd name="T4" fmla="*/ 1 w 12"/>
                <a:gd name="T5" fmla="*/ 1 h 8"/>
                <a:gd name="T6" fmla="*/ 3 w 12"/>
                <a:gd name="T7" fmla="*/ 5 h 8"/>
                <a:gd name="T8" fmla="*/ 7 w 12"/>
                <a:gd name="T9" fmla="*/ 7 h 8"/>
                <a:gd name="T10" fmla="*/ 11 w 12"/>
                <a:gd name="T11" fmla="*/ 7 h 8"/>
                <a:gd name="T12" fmla="*/ 9 w 12"/>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9" y="3"/>
                  </a:moveTo>
                  <a:cubicBezTo>
                    <a:pt x="5" y="1"/>
                    <a:pt x="5" y="1"/>
                    <a:pt x="5" y="1"/>
                  </a:cubicBezTo>
                  <a:cubicBezTo>
                    <a:pt x="4" y="0"/>
                    <a:pt x="2" y="0"/>
                    <a:pt x="1" y="1"/>
                  </a:cubicBezTo>
                  <a:cubicBezTo>
                    <a:pt x="0" y="2"/>
                    <a:pt x="2" y="4"/>
                    <a:pt x="3" y="5"/>
                  </a:cubicBezTo>
                  <a:cubicBezTo>
                    <a:pt x="7" y="7"/>
                    <a:pt x="7" y="7"/>
                    <a:pt x="7" y="7"/>
                  </a:cubicBezTo>
                  <a:cubicBezTo>
                    <a:pt x="9" y="8"/>
                    <a:pt x="11" y="8"/>
                    <a:pt x="11" y="7"/>
                  </a:cubicBezTo>
                  <a:cubicBezTo>
                    <a:pt x="12" y="6"/>
                    <a:pt x="11" y="4"/>
                    <a:pt x="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04" name="Freeform 304">
              <a:extLst>
                <a:ext uri="{FF2B5EF4-FFF2-40B4-BE49-F238E27FC236}">
                  <a16:creationId xmlns:a16="http://schemas.microsoft.com/office/drawing/2014/main" id="{48D96CF8-717A-4BFF-A162-D85933883D66}"/>
                </a:ext>
              </a:extLst>
            </p:cNvPr>
            <p:cNvSpPr>
              <a:spLocks/>
            </p:cNvSpPr>
            <p:nvPr/>
          </p:nvSpPr>
          <p:spPr bwMode="auto">
            <a:xfrm>
              <a:off x="6634426" y="5872983"/>
              <a:ext cx="15607" cy="46820"/>
            </a:xfrm>
            <a:custGeom>
              <a:avLst/>
              <a:gdLst>
                <a:gd name="T0" fmla="*/ 5 w 8"/>
                <a:gd name="T1" fmla="*/ 3 h 12"/>
                <a:gd name="T2" fmla="*/ 1 w 8"/>
                <a:gd name="T3" fmla="*/ 1 h 12"/>
                <a:gd name="T4" fmla="*/ 1 w 8"/>
                <a:gd name="T5" fmla="*/ 5 h 12"/>
                <a:gd name="T6" fmla="*/ 3 w 8"/>
                <a:gd name="T7" fmla="*/ 9 h 12"/>
                <a:gd name="T8" fmla="*/ 7 w 8"/>
                <a:gd name="T9" fmla="*/ 12 h 12"/>
                <a:gd name="T10" fmla="*/ 7 w 8"/>
                <a:gd name="T11" fmla="*/ 7 h 12"/>
                <a:gd name="T12" fmla="*/ 5 w 8"/>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5" y="3"/>
                  </a:moveTo>
                  <a:cubicBezTo>
                    <a:pt x="4" y="2"/>
                    <a:pt x="2" y="0"/>
                    <a:pt x="1" y="1"/>
                  </a:cubicBezTo>
                  <a:cubicBezTo>
                    <a:pt x="0" y="2"/>
                    <a:pt x="0" y="4"/>
                    <a:pt x="1" y="5"/>
                  </a:cubicBezTo>
                  <a:cubicBezTo>
                    <a:pt x="3" y="9"/>
                    <a:pt x="3" y="9"/>
                    <a:pt x="3" y="9"/>
                  </a:cubicBezTo>
                  <a:cubicBezTo>
                    <a:pt x="4" y="11"/>
                    <a:pt x="6" y="12"/>
                    <a:pt x="7" y="12"/>
                  </a:cubicBezTo>
                  <a:cubicBezTo>
                    <a:pt x="8" y="11"/>
                    <a:pt x="8" y="9"/>
                    <a:pt x="7" y="7"/>
                  </a:cubicBez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05" name="Freeform 305">
              <a:extLst>
                <a:ext uri="{FF2B5EF4-FFF2-40B4-BE49-F238E27FC236}">
                  <a16:creationId xmlns:a16="http://schemas.microsoft.com/office/drawing/2014/main" id="{4595AF8C-54D4-4B00-A919-F5CD3D158352}"/>
                </a:ext>
              </a:extLst>
            </p:cNvPr>
            <p:cNvSpPr>
              <a:spLocks/>
            </p:cNvSpPr>
            <p:nvPr/>
          </p:nvSpPr>
          <p:spPr bwMode="auto">
            <a:xfrm>
              <a:off x="6556394" y="5904197"/>
              <a:ext cx="15607" cy="31213"/>
            </a:xfrm>
            <a:custGeom>
              <a:avLst/>
              <a:gdLst>
                <a:gd name="T0" fmla="*/ 2 w 4"/>
                <a:gd name="T1" fmla="*/ 0 h 12"/>
                <a:gd name="T2" fmla="*/ 0 w 4"/>
                <a:gd name="T3" fmla="*/ 4 h 12"/>
                <a:gd name="T4" fmla="*/ 0 w 4"/>
                <a:gd name="T5" fmla="*/ 8 h 12"/>
                <a:gd name="T6" fmla="*/ 2 w 4"/>
                <a:gd name="T7" fmla="*/ 12 h 12"/>
                <a:gd name="T8" fmla="*/ 4 w 4"/>
                <a:gd name="T9" fmla="*/ 8 h 12"/>
                <a:gd name="T10" fmla="*/ 4 w 4"/>
                <a:gd name="T11" fmla="*/ 4 h 12"/>
                <a:gd name="T12" fmla="*/ 2 w 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0"/>
                  </a:moveTo>
                  <a:cubicBezTo>
                    <a:pt x="1" y="0"/>
                    <a:pt x="0" y="2"/>
                    <a:pt x="0" y="4"/>
                  </a:cubicBezTo>
                  <a:cubicBezTo>
                    <a:pt x="0" y="8"/>
                    <a:pt x="0" y="8"/>
                    <a:pt x="0" y="8"/>
                  </a:cubicBezTo>
                  <a:cubicBezTo>
                    <a:pt x="0" y="10"/>
                    <a:pt x="1" y="12"/>
                    <a:pt x="2" y="12"/>
                  </a:cubicBezTo>
                  <a:cubicBezTo>
                    <a:pt x="3" y="12"/>
                    <a:pt x="4" y="10"/>
                    <a:pt x="4" y="8"/>
                  </a:cubicBezTo>
                  <a:cubicBezTo>
                    <a:pt x="4" y="4"/>
                    <a:pt x="4" y="4"/>
                    <a:pt x="4" y="4"/>
                  </a:cubicBezTo>
                  <a:cubicBezTo>
                    <a:pt x="4" y="2"/>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06" name="Freeform 306">
              <a:extLst>
                <a:ext uri="{FF2B5EF4-FFF2-40B4-BE49-F238E27FC236}">
                  <a16:creationId xmlns:a16="http://schemas.microsoft.com/office/drawing/2014/main" id="{EB26770D-4DFC-41D6-B052-3D173CA050B4}"/>
                </a:ext>
              </a:extLst>
            </p:cNvPr>
            <p:cNvSpPr>
              <a:spLocks/>
            </p:cNvSpPr>
            <p:nvPr/>
          </p:nvSpPr>
          <p:spPr bwMode="auto">
            <a:xfrm>
              <a:off x="6493967" y="5872983"/>
              <a:ext cx="15607" cy="46820"/>
            </a:xfrm>
            <a:custGeom>
              <a:avLst/>
              <a:gdLst>
                <a:gd name="T0" fmla="*/ 3 w 8"/>
                <a:gd name="T1" fmla="*/ 3 h 12"/>
                <a:gd name="T2" fmla="*/ 1 w 8"/>
                <a:gd name="T3" fmla="*/ 7 h 12"/>
                <a:gd name="T4" fmla="*/ 1 w 8"/>
                <a:gd name="T5" fmla="*/ 11 h 12"/>
                <a:gd name="T6" fmla="*/ 5 w 8"/>
                <a:gd name="T7" fmla="*/ 9 h 12"/>
                <a:gd name="T8" fmla="*/ 7 w 8"/>
                <a:gd name="T9" fmla="*/ 5 h 12"/>
                <a:gd name="T10" fmla="*/ 7 w 8"/>
                <a:gd name="T11" fmla="*/ 1 h 12"/>
                <a:gd name="T12" fmla="*/ 3 w 8"/>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3" y="3"/>
                  </a:moveTo>
                  <a:cubicBezTo>
                    <a:pt x="1" y="7"/>
                    <a:pt x="1" y="7"/>
                    <a:pt x="1" y="7"/>
                  </a:cubicBezTo>
                  <a:cubicBezTo>
                    <a:pt x="0" y="9"/>
                    <a:pt x="0" y="11"/>
                    <a:pt x="1" y="11"/>
                  </a:cubicBezTo>
                  <a:cubicBezTo>
                    <a:pt x="2" y="12"/>
                    <a:pt x="4" y="11"/>
                    <a:pt x="5" y="9"/>
                  </a:cubicBezTo>
                  <a:cubicBezTo>
                    <a:pt x="7" y="5"/>
                    <a:pt x="7" y="5"/>
                    <a:pt x="7" y="5"/>
                  </a:cubicBezTo>
                  <a:cubicBezTo>
                    <a:pt x="8" y="4"/>
                    <a:pt x="8" y="2"/>
                    <a:pt x="7" y="1"/>
                  </a:cubicBezTo>
                  <a:cubicBezTo>
                    <a:pt x="6" y="0"/>
                    <a:pt x="4"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07" name="Freeform 307">
              <a:extLst>
                <a:ext uri="{FF2B5EF4-FFF2-40B4-BE49-F238E27FC236}">
                  <a16:creationId xmlns:a16="http://schemas.microsoft.com/office/drawing/2014/main" id="{EEA08806-EDFA-4D3C-988A-3931657E8295}"/>
                </a:ext>
              </a:extLst>
            </p:cNvPr>
            <p:cNvSpPr>
              <a:spLocks/>
            </p:cNvSpPr>
            <p:nvPr/>
          </p:nvSpPr>
          <p:spPr bwMode="auto">
            <a:xfrm>
              <a:off x="6431541" y="5841770"/>
              <a:ext cx="31213" cy="15607"/>
            </a:xfrm>
            <a:custGeom>
              <a:avLst/>
              <a:gdLst>
                <a:gd name="T0" fmla="*/ 7 w 12"/>
                <a:gd name="T1" fmla="*/ 1 h 8"/>
                <a:gd name="T2" fmla="*/ 3 w 12"/>
                <a:gd name="T3" fmla="*/ 3 h 8"/>
                <a:gd name="T4" fmla="*/ 1 w 12"/>
                <a:gd name="T5" fmla="*/ 7 h 8"/>
                <a:gd name="T6" fmla="*/ 5 w 12"/>
                <a:gd name="T7" fmla="*/ 7 h 8"/>
                <a:gd name="T8" fmla="*/ 9 w 12"/>
                <a:gd name="T9" fmla="*/ 5 h 8"/>
                <a:gd name="T10" fmla="*/ 11 w 12"/>
                <a:gd name="T11" fmla="*/ 1 h 8"/>
                <a:gd name="T12" fmla="*/ 7 w 12"/>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7" y="1"/>
                  </a:moveTo>
                  <a:cubicBezTo>
                    <a:pt x="3" y="3"/>
                    <a:pt x="3" y="3"/>
                    <a:pt x="3" y="3"/>
                  </a:cubicBezTo>
                  <a:cubicBezTo>
                    <a:pt x="1" y="4"/>
                    <a:pt x="0" y="6"/>
                    <a:pt x="1" y="7"/>
                  </a:cubicBezTo>
                  <a:cubicBezTo>
                    <a:pt x="1" y="8"/>
                    <a:pt x="3" y="8"/>
                    <a:pt x="5" y="7"/>
                  </a:cubicBezTo>
                  <a:cubicBezTo>
                    <a:pt x="9" y="5"/>
                    <a:pt x="9" y="5"/>
                    <a:pt x="9" y="5"/>
                  </a:cubicBezTo>
                  <a:cubicBezTo>
                    <a:pt x="10" y="4"/>
                    <a:pt x="12" y="2"/>
                    <a:pt x="11" y="1"/>
                  </a:cubicBezTo>
                  <a:cubicBezTo>
                    <a:pt x="10" y="0"/>
                    <a:pt x="8"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08" name="Freeform 308">
              <a:extLst>
                <a:ext uri="{FF2B5EF4-FFF2-40B4-BE49-F238E27FC236}">
                  <a16:creationId xmlns:a16="http://schemas.microsoft.com/office/drawing/2014/main" id="{7E60ADB2-3581-44DF-9504-2E2C8FC77DE0}"/>
                </a:ext>
              </a:extLst>
            </p:cNvPr>
            <p:cNvSpPr>
              <a:spLocks/>
            </p:cNvSpPr>
            <p:nvPr/>
          </p:nvSpPr>
          <p:spPr bwMode="auto">
            <a:xfrm>
              <a:off x="6415934" y="5763737"/>
              <a:ext cx="31213" cy="15607"/>
            </a:xfrm>
            <a:custGeom>
              <a:avLst/>
              <a:gdLst>
                <a:gd name="T0" fmla="*/ 12 w 12"/>
                <a:gd name="T1" fmla="*/ 2 h 4"/>
                <a:gd name="T2" fmla="*/ 8 w 12"/>
                <a:gd name="T3" fmla="*/ 0 h 4"/>
                <a:gd name="T4" fmla="*/ 4 w 12"/>
                <a:gd name="T5" fmla="*/ 0 h 4"/>
                <a:gd name="T6" fmla="*/ 0 w 12"/>
                <a:gd name="T7" fmla="*/ 2 h 4"/>
                <a:gd name="T8" fmla="*/ 4 w 12"/>
                <a:gd name="T9" fmla="*/ 4 h 4"/>
                <a:gd name="T10" fmla="*/ 8 w 12"/>
                <a:gd name="T11" fmla="*/ 4 h 4"/>
                <a:gd name="T12" fmla="*/ 12 w 1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2" y="2"/>
                  </a:moveTo>
                  <a:cubicBezTo>
                    <a:pt x="12" y="1"/>
                    <a:pt x="10" y="0"/>
                    <a:pt x="8" y="0"/>
                  </a:cubicBezTo>
                  <a:cubicBezTo>
                    <a:pt x="4" y="0"/>
                    <a:pt x="4" y="0"/>
                    <a:pt x="4" y="0"/>
                  </a:cubicBezTo>
                  <a:cubicBezTo>
                    <a:pt x="2" y="0"/>
                    <a:pt x="0" y="1"/>
                    <a:pt x="0" y="2"/>
                  </a:cubicBezTo>
                  <a:cubicBezTo>
                    <a:pt x="0" y="3"/>
                    <a:pt x="2" y="4"/>
                    <a:pt x="4" y="4"/>
                  </a:cubicBezTo>
                  <a:cubicBezTo>
                    <a:pt x="8" y="4"/>
                    <a:pt x="8" y="4"/>
                    <a:pt x="8" y="4"/>
                  </a:cubicBezTo>
                  <a:cubicBezTo>
                    <a:pt x="10" y="4"/>
                    <a:pt x="12" y="3"/>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09" name="Freeform 309">
              <a:extLst>
                <a:ext uri="{FF2B5EF4-FFF2-40B4-BE49-F238E27FC236}">
                  <a16:creationId xmlns:a16="http://schemas.microsoft.com/office/drawing/2014/main" id="{DFA3ACCF-FE74-4CCA-A026-7D8ED203BEFC}"/>
                </a:ext>
              </a:extLst>
            </p:cNvPr>
            <p:cNvSpPr>
              <a:spLocks/>
            </p:cNvSpPr>
            <p:nvPr/>
          </p:nvSpPr>
          <p:spPr bwMode="auto">
            <a:xfrm>
              <a:off x="6431541" y="5701311"/>
              <a:ext cx="31213" cy="15607"/>
            </a:xfrm>
            <a:custGeom>
              <a:avLst/>
              <a:gdLst>
                <a:gd name="T0" fmla="*/ 9 w 12"/>
                <a:gd name="T1" fmla="*/ 3 h 8"/>
                <a:gd name="T2" fmla="*/ 5 w 12"/>
                <a:gd name="T3" fmla="*/ 1 h 8"/>
                <a:gd name="T4" fmla="*/ 1 w 12"/>
                <a:gd name="T5" fmla="*/ 1 h 8"/>
                <a:gd name="T6" fmla="*/ 3 w 12"/>
                <a:gd name="T7" fmla="*/ 5 h 8"/>
                <a:gd name="T8" fmla="*/ 7 w 12"/>
                <a:gd name="T9" fmla="*/ 7 h 8"/>
                <a:gd name="T10" fmla="*/ 11 w 12"/>
                <a:gd name="T11" fmla="*/ 7 h 8"/>
                <a:gd name="T12" fmla="*/ 9 w 12"/>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9" y="3"/>
                  </a:moveTo>
                  <a:cubicBezTo>
                    <a:pt x="5" y="1"/>
                    <a:pt x="5" y="1"/>
                    <a:pt x="5" y="1"/>
                  </a:cubicBezTo>
                  <a:cubicBezTo>
                    <a:pt x="3" y="0"/>
                    <a:pt x="1" y="0"/>
                    <a:pt x="1" y="1"/>
                  </a:cubicBezTo>
                  <a:cubicBezTo>
                    <a:pt x="0" y="2"/>
                    <a:pt x="1" y="4"/>
                    <a:pt x="3" y="5"/>
                  </a:cubicBezTo>
                  <a:cubicBezTo>
                    <a:pt x="7" y="7"/>
                    <a:pt x="7" y="7"/>
                    <a:pt x="7" y="7"/>
                  </a:cubicBezTo>
                  <a:cubicBezTo>
                    <a:pt x="8" y="8"/>
                    <a:pt x="10" y="8"/>
                    <a:pt x="11" y="7"/>
                  </a:cubicBezTo>
                  <a:cubicBezTo>
                    <a:pt x="12" y="6"/>
                    <a:pt x="10" y="4"/>
                    <a:pt x="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10" name="Freeform 310">
              <a:extLst>
                <a:ext uri="{FF2B5EF4-FFF2-40B4-BE49-F238E27FC236}">
                  <a16:creationId xmlns:a16="http://schemas.microsoft.com/office/drawing/2014/main" id="{D4688E91-6F31-4D3B-8E72-0BFC165520F1}"/>
                </a:ext>
              </a:extLst>
            </p:cNvPr>
            <p:cNvSpPr>
              <a:spLocks/>
            </p:cNvSpPr>
            <p:nvPr/>
          </p:nvSpPr>
          <p:spPr bwMode="auto">
            <a:xfrm>
              <a:off x="6493967" y="5638885"/>
              <a:ext cx="15607" cy="31213"/>
            </a:xfrm>
            <a:custGeom>
              <a:avLst/>
              <a:gdLst>
                <a:gd name="T0" fmla="*/ 5 w 8"/>
                <a:gd name="T1" fmla="*/ 3 h 12"/>
                <a:gd name="T2" fmla="*/ 1 w 8"/>
                <a:gd name="T3" fmla="*/ 1 h 12"/>
                <a:gd name="T4" fmla="*/ 1 w 8"/>
                <a:gd name="T5" fmla="*/ 5 h 12"/>
                <a:gd name="T6" fmla="*/ 3 w 8"/>
                <a:gd name="T7" fmla="*/ 9 h 12"/>
                <a:gd name="T8" fmla="*/ 7 w 8"/>
                <a:gd name="T9" fmla="*/ 11 h 12"/>
                <a:gd name="T10" fmla="*/ 7 w 8"/>
                <a:gd name="T11" fmla="*/ 7 h 12"/>
                <a:gd name="T12" fmla="*/ 5 w 8"/>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5" y="3"/>
                  </a:moveTo>
                  <a:cubicBezTo>
                    <a:pt x="4" y="1"/>
                    <a:pt x="2" y="0"/>
                    <a:pt x="1" y="1"/>
                  </a:cubicBezTo>
                  <a:cubicBezTo>
                    <a:pt x="0" y="1"/>
                    <a:pt x="0" y="3"/>
                    <a:pt x="1" y="5"/>
                  </a:cubicBezTo>
                  <a:cubicBezTo>
                    <a:pt x="3" y="9"/>
                    <a:pt x="3" y="9"/>
                    <a:pt x="3" y="9"/>
                  </a:cubicBezTo>
                  <a:cubicBezTo>
                    <a:pt x="4" y="10"/>
                    <a:pt x="6" y="12"/>
                    <a:pt x="7" y="11"/>
                  </a:cubicBezTo>
                  <a:cubicBezTo>
                    <a:pt x="8" y="10"/>
                    <a:pt x="8" y="8"/>
                    <a:pt x="7" y="7"/>
                  </a:cubicBez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11" name="Freeform 311">
              <a:extLst>
                <a:ext uri="{FF2B5EF4-FFF2-40B4-BE49-F238E27FC236}">
                  <a16:creationId xmlns:a16="http://schemas.microsoft.com/office/drawing/2014/main" id="{F00FE001-EF62-4379-85BC-2DCFAFBFFC54}"/>
                </a:ext>
              </a:extLst>
            </p:cNvPr>
            <p:cNvSpPr>
              <a:spLocks noEditPoints="1"/>
            </p:cNvSpPr>
            <p:nvPr/>
          </p:nvSpPr>
          <p:spPr bwMode="auto">
            <a:xfrm>
              <a:off x="6384721" y="5592065"/>
              <a:ext cx="358951" cy="358951"/>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4 h 128"/>
                <a:gd name="T12" fmla="*/ 4 w 128"/>
                <a:gd name="T13" fmla="*/ 64 h 128"/>
                <a:gd name="T14" fmla="*/ 64 w 128"/>
                <a:gd name="T15" fmla="*/ 4 h 128"/>
                <a:gd name="T16" fmla="*/ 124 w 128"/>
                <a:gd name="T17" fmla="*/ 64 h 128"/>
                <a:gd name="T18" fmla="*/ 64 w 128"/>
                <a:gd name="T1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4"/>
                  </a:moveTo>
                  <a:cubicBezTo>
                    <a:pt x="31" y="124"/>
                    <a:pt x="4" y="97"/>
                    <a:pt x="4" y="64"/>
                  </a:cubicBezTo>
                  <a:cubicBezTo>
                    <a:pt x="4" y="31"/>
                    <a:pt x="31" y="4"/>
                    <a:pt x="64" y="4"/>
                  </a:cubicBezTo>
                  <a:cubicBezTo>
                    <a:pt x="97" y="4"/>
                    <a:pt x="124" y="31"/>
                    <a:pt x="124" y="64"/>
                  </a:cubicBezTo>
                  <a:cubicBezTo>
                    <a:pt x="124" y="97"/>
                    <a:pt x="97" y="124"/>
                    <a:pt x="64"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12" name="Freeform 312">
              <a:extLst>
                <a:ext uri="{FF2B5EF4-FFF2-40B4-BE49-F238E27FC236}">
                  <a16:creationId xmlns:a16="http://schemas.microsoft.com/office/drawing/2014/main" id="{9D6CD91D-35A9-4579-8C0F-9CFE30447332}"/>
                </a:ext>
              </a:extLst>
            </p:cNvPr>
            <p:cNvSpPr>
              <a:spLocks noEditPoints="1"/>
            </p:cNvSpPr>
            <p:nvPr/>
          </p:nvSpPr>
          <p:spPr bwMode="auto">
            <a:xfrm>
              <a:off x="6337902" y="5389180"/>
              <a:ext cx="468197" cy="608656"/>
            </a:xfrm>
            <a:custGeom>
              <a:avLst/>
              <a:gdLst>
                <a:gd name="T0" fmla="*/ 150 w 164"/>
                <a:gd name="T1" fmla="*/ 74 h 216"/>
                <a:gd name="T2" fmla="*/ 152 w 164"/>
                <a:gd name="T3" fmla="*/ 76 h 216"/>
                <a:gd name="T4" fmla="*/ 164 w 164"/>
                <a:gd name="T5" fmla="*/ 64 h 216"/>
                <a:gd name="T6" fmla="*/ 152 w 164"/>
                <a:gd name="T7" fmla="*/ 52 h 216"/>
                <a:gd name="T8" fmla="*/ 140 w 164"/>
                <a:gd name="T9" fmla="*/ 64 h 216"/>
                <a:gd name="T10" fmla="*/ 142 w 164"/>
                <a:gd name="T11" fmla="*/ 66 h 216"/>
                <a:gd name="T12" fmla="*/ 132 w 164"/>
                <a:gd name="T13" fmla="*/ 76 h 216"/>
                <a:gd name="T14" fmla="*/ 88 w 164"/>
                <a:gd name="T15" fmla="*/ 56 h 216"/>
                <a:gd name="T16" fmla="*/ 88 w 164"/>
                <a:gd name="T17" fmla="*/ 55 h 216"/>
                <a:gd name="T18" fmla="*/ 108 w 164"/>
                <a:gd name="T19" fmla="*/ 28 h 216"/>
                <a:gd name="T20" fmla="*/ 80 w 164"/>
                <a:gd name="T21" fmla="*/ 0 h 216"/>
                <a:gd name="T22" fmla="*/ 52 w 164"/>
                <a:gd name="T23" fmla="*/ 28 h 216"/>
                <a:gd name="T24" fmla="*/ 72 w 164"/>
                <a:gd name="T25" fmla="*/ 55 h 216"/>
                <a:gd name="T26" fmla="*/ 72 w 164"/>
                <a:gd name="T27" fmla="*/ 56 h 216"/>
                <a:gd name="T28" fmla="*/ 0 w 164"/>
                <a:gd name="T29" fmla="*/ 136 h 216"/>
                <a:gd name="T30" fmla="*/ 80 w 164"/>
                <a:gd name="T31" fmla="*/ 216 h 216"/>
                <a:gd name="T32" fmla="*/ 160 w 164"/>
                <a:gd name="T33" fmla="*/ 136 h 216"/>
                <a:gd name="T34" fmla="*/ 140 w 164"/>
                <a:gd name="T35" fmla="*/ 84 h 216"/>
                <a:gd name="T36" fmla="*/ 150 w 164"/>
                <a:gd name="T37" fmla="*/ 74 h 216"/>
                <a:gd name="T38" fmla="*/ 152 w 164"/>
                <a:gd name="T39" fmla="*/ 58 h 216"/>
                <a:gd name="T40" fmla="*/ 158 w 164"/>
                <a:gd name="T41" fmla="*/ 64 h 216"/>
                <a:gd name="T42" fmla="*/ 152 w 164"/>
                <a:gd name="T43" fmla="*/ 70 h 216"/>
                <a:gd name="T44" fmla="*/ 146 w 164"/>
                <a:gd name="T45" fmla="*/ 64 h 216"/>
                <a:gd name="T46" fmla="*/ 152 w 164"/>
                <a:gd name="T47" fmla="*/ 58 h 216"/>
                <a:gd name="T48" fmla="*/ 145 w 164"/>
                <a:gd name="T49" fmla="*/ 69 h 216"/>
                <a:gd name="T50" fmla="*/ 147 w 164"/>
                <a:gd name="T51" fmla="*/ 71 h 216"/>
                <a:gd name="T52" fmla="*/ 138 w 164"/>
                <a:gd name="T53" fmla="*/ 81 h 216"/>
                <a:gd name="T54" fmla="*/ 135 w 164"/>
                <a:gd name="T55" fmla="*/ 78 h 216"/>
                <a:gd name="T56" fmla="*/ 145 w 164"/>
                <a:gd name="T57" fmla="*/ 69 h 216"/>
                <a:gd name="T58" fmla="*/ 72 w 164"/>
                <a:gd name="T59" fmla="*/ 36 h 216"/>
                <a:gd name="T60" fmla="*/ 72 w 164"/>
                <a:gd name="T61" fmla="*/ 24 h 216"/>
                <a:gd name="T62" fmla="*/ 88 w 164"/>
                <a:gd name="T63" fmla="*/ 24 h 216"/>
                <a:gd name="T64" fmla="*/ 88 w 164"/>
                <a:gd name="T65" fmla="*/ 36 h 216"/>
                <a:gd name="T66" fmla="*/ 72 w 164"/>
                <a:gd name="T67" fmla="*/ 36 h 216"/>
                <a:gd name="T68" fmla="*/ 84 w 164"/>
                <a:gd name="T69" fmla="*/ 40 h 216"/>
                <a:gd name="T70" fmla="*/ 84 w 164"/>
                <a:gd name="T71" fmla="*/ 56 h 216"/>
                <a:gd name="T72" fmla="*/ 76 w 164"/>
                <a:gd name="T73" fmla="*/ 56 h 216"/>
                <a:gd name="T74" fmla="*/ 76 w 164"/>
                <a:gd name="T75" fmla="*/ 40 h 216"/>
                <a:gd name="T76" fmla="*/ 84 w 164"/>
                <a:gd name="T77" fmla="*/ 40 h 216"/>
                <a:gd name="T78" fmla="*/ 56 w 164"/>
                <a:gd name="T79" fmla="*/ 28 h 216"/>
                <a:gd name="T80" fmla="*/ 80 w 164"/>
                <a:gd name="T81" fmla="*/ 4 h 216"/>
                <a:gd name="T82" fmla="*/ 104 w 164"/>
                <a:gd name="T83" fmla="*/ 28 h 216"/>
                <a:gd name="T84" fmla="*/ 88 w 164"/>
                <a:gd name="T85" fmla="*/ 51 h 216"/>
                <a:gd name="T86" fmla="*/ 88 w 164"/>
                <a:gd name="T87" fmla="*/ 40 h 216"/>
                <a:gd name="T88" fmla="*/ 92 w 164"/>
                <a:gd name="T89" fmla="*/ 40 h 216"/>
                <a:gd name="T90" fmla="*/ 92 w 164"/>
                <a:gd name="T91" fmla="*/ 20 h 216"/>
                <a:gd name="T92" fmla="*/ 68 w 164"/>
                <a:gd name="T93" fmla="*/ 20 h 216"/>
                <a:gd name="T94" fmla="*/ 68 w 164"/>
                <a:gd name="T95" fmla="*/ 40 h 216"/>
                <a:gd name="T96" fmla="*/ 72 w 164"/>
                <a:gd name="T97" fmla="*/ 40 h 216"/>
                <a:gd name="T98" fmla="*/ 72 w 164"/>
                <a:gd name="T99" fmla="*/ 51 h 216"/>
                <a:gd name="T100" fmla="*/ 56 w 164"/>
                <a:gd name="T101" fmla="*/ 28 h 216"/>
                <a:gd name="T102" fmla="*/ 156 w 164"/>
                <a:gd name="T103" fmla="*/ 136 h 216"/>
                <a:gd name="T104" fmla="*/ 80 w 164"/>
                <a:gd name="T105" fmla="*/ 212 h 216"/>
                <a:gd name="T106" fmla="*/ 4 w 164"/>
                <a:gd name="T107" fmla="*/ 136 h 216"/>
                <a:gd name="T108" fmla="*/ 80 w 164"/>
                <a:gd name="T109" fmla="*/ 60 h 216"/>
                <a:gd name="T110" fmla="*/ 156 w 164"/>
                <a:gd name="T111" fmla="*/ 1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4" h="216">
                  <a:moveTo>
                    <a:pt x="150" y="74"/>
                  </a:moveTo>
                  <a:cubicBezTo>
                    <a:pt x="152" y="76"/>
                    <a:pt x="152" y="76"/>
                    <a:pt x="152" y="76"/>
                  </a:cubicBezTo>
                  <a:cubicBezTo>
                    <a:pt x="164" y="64"/>
                    <a:pt x="164" y="64"/>
                    <a:pt x="164" y="64"/>
                  </a:cubicBezTo>
                  <a:cubicBezTo>
                    <a:pt x="152" y="52"/>
                    <a:pt x="152" y="52"/>
                    <a:pt x="152" y="52"/>
                  </a:cubicBezTo>
                  <a:cubicBezTo>
                    <a:pt x="140" y="64"/>
                    <a:pt x="140" y="64"/>
                    <a:pt x="140" y="64"/>
                  </a:cubicBezTo>
                  <a:cubicBezTo>
                    <a:pt x="142" y="66"/>
                    <a:pt x="142" y="66"/>
                    <a:pt x="142" y="66"/>
                  </a:cubicBezTo>
                  <a:cubicBezTo>
                    <a:pt x="132" y="76"/>
                    <a:pt x="132" y="76"/>
                    <a:pt x="132" y="76"/>
                  </a:cubicBezTo>
                  <a:cubicBezTo>
                    <a:pt x="120" y="65"/>
                    <a:pt x="105" y="58"/>
                    <a:pt x="88" y="56"/>
                  </a:cubicBezTo>
                  <a:cubicBezTo>
                    <a:pt x="88" y="55"/>
                    <a:pt x="88" y="55"/>
                    <a:pt x="88" y="55"/>
                  </a:cubicBezTo>
                  <a:cubicBezTo>
                    <a:pt x="100" y="51"/>
                    <a:pt x="108" y="41"/>
                    <a:pt x="108" y="28"/>
                  </a:cubicBezTo>
                  <a:cubicBezTo>
                    <a:pt x="108" y="13"/>
                    <a:pt x="95" y="0"/>
                    <a:pt x="80" y="0"/>
                  </a:cubicBezTo>
                  <a:cubicBezTo>
                    <a:pt x="65" y="0"/>
                    <a:pt x="52" y="13"/>
                    <a:pt x="52" y="28"/>
                  </a:cubicBezTo>
                  <a:cubicBezTo>
                    <a:pt x="52" y="41"/>
                    <a:pt x="60" y="51"/>
                    <a:pt x="72" y="55"/>
                  </a:cubicBezTo>
                  <a:cubicBezTo>
                    <a:pt x="72" y="56"/>
                    <a:pt x="72" y="56"/>
                    <a:pt x="72" y="56"/>
                  </a:cubicBezTo>
                  <a:cubicBezTo>
                    <a:pt x="32" y="60"/>
                    <a:pt x="0" y="95"/>
                    <a:pt x="0" y="136"/>
                  </a:cubicBezTo>
                  <a:cubicBezTo>
                    <a:pt x="0" y="180"/>
                    <a:pt x="36" y="216"/>
                    <a:pt x="80" y="216"/>
                  </a:cubicBezTo>
                  <a:cubicBezTo>
                    <a:pt x="124" y="216"/>
                    <a:pt x="160" y="180"/>
                    <a:pt x="160" y="136"/>
                  </a:cubicBezTo>
                  <a:cubicBezTo>
                    <a:pt x="160" y="116"/>
                    <a:pt x="153" y="98"/>
                    <a:pt x="140" y="84"/>
                  </a:cubicBezTo>
                  <a:lnTo>
                    <a:pt x="150" y="74"/>
                  </a:lnTo>
                  <a:close/>
                  <a:moveTo>
                    <a:pt x="152" y="58"/>
                  </a:moveTo>
                  <a:cubicBezTo>
                    <a:pt x="158" y="64"/>
                    <a:pt x="158" y="64"/>
                    <a:pt x="158" y="64"/>
                  </a:cubicBezTo>
                  <a:cubicBezTo>
                    <a:pt x="152" y="70"/>
                    <a:pt x="152" y="70"/>
                    <a:pt x="152" y="70"/>
                  </a:cubicBezTo>
                  <a:cubicBezTo>
                    <a:pt x="146" y="64"/>
                    <a:pt x="146" y="64"/>
                    <a:pt x="146" y="64"/>
                  </a:cubicBezTo>
                  <a:lnTo>
                    <a:pt x="152" y="58"/>
                  </a:lnTo>
                  <a:close/>
                  <a:moveTo>
                    <a:pt x="145" y="69"/>
                  </a:moveTo>
                  <a:cubicBezTo>
                    <a:pt x="147" y="71"/>
                    <a:pt x="147" y="71"/>
                    <a:pt x="147" y="71"/>
                  </a:cubicBezTo>
                  <a:cubicBezTo>
                    <a:pt x="138" y="81"/>
                    <a:pt x="138" y="81"/>
                    <a:pt x="138" y="81"/>
                  </a:cubicBezTo>
                  <a:cubicBezTo>
                    <a:pt x="137" y="80"/>
                    <a:pt x="136" y="79"/>
                    <a:pt x="135" y="78"/>
                  </a:cubicBezTo>
                  <a:lnTo>
                    <a:pt x="145" y="69"/>
                  </a:lnTo>
                  <a:close/>
                  <a:moveTo>
                    <a:pt x="72" y="36"/>
                  </a:moveTo>
                  <a:cubicBezTo>
                    <a:pt x="72" y="24"/>
                    <a:pt x="72" y="24"/>
                    <a:pt x="72" y="24"/>
                  </a:cubicBezTo>
                  <a:cubicBezTo>
                    <a:pt x="88" y="24"/>
                    <a:pt x="88" y="24"/>
                    <a:pt x="88" y="24"/>
                  </a:cubicBezTo>
                  <a:cubicBezTo>
                    <a:pt x="88" y="36"/>
                    <a:pt x="88" y="36"/>
                    <a:pt x="88" y="36"/>
                  </a:cubicBezTo>
                  <a:lnTo>
                    <a:pt x="72" y="36"/>
                  </a:lnTo>
                  <a:close/>
                  <a:moveTo>
                    <a:pt x="84" y="40"/>
                  </a:moveTo>
                  <a:cubicBezTo>
                    <a:pt x="84" y="56"/>
                    <a:pt x="84" y="56"/>
                    <a:pt x="84" y="56"/>
                  </a:cubicBezTo>
                  <a:cubicBezTo>
                    <a:pt x="76" y="56"/>
                    <a:pt x="76" y="56"/>
                    <a:pt x="76" y="56"/>
                  </a:cubicBezTo>
                  <a:cubicBezTo>
                    <a:pt x="76" y="40"/>
                    <a:pt x="76" y="40"/>
                    <a:pt x="76" y="40"/>
                  </a:cubicBezTo>
                  <a:lnTo>
                    <a:pt x="84" y="40"/>
                  </a:lnTo>
                  <a:close/>
                  <a:moveTo>
                    <a:pt x="56" y="28"/>
                  </a:moveTo>
                  <a:cubicBezTo>
                    <a:pt x="56" y="15"/>
                    <a:pt x="67" y="4"/>
                    <a:pt x="80" y="4"/>
                  </a:cubicBezTo>
                  <a:cubicBezTo>
                    <a:pt x="93" y="4"/>
                    <a:pt x="104" y="15"/>
                    <a:pt x="104" y="28"/>
                  </a:cubicBezTo>
                  <a:cubicBezTo>
                    <a:pt x="104" y="38"/>
                    <a:pt x="97" y="47"/>
                    <a:pt x="88" y="51"/>
                  </a:cubicBezTo>
                  <a:cubicBezTo>
                    <a:pt x="88" y="40"/>
                    <a:pt x="88" y="40"/>
                    <a:pt x="88" y="40"/>
                  </a:cubicBezTo>
                  <a:cubicBezTo>
                    <a:pt x="92" y="40"/>
                    <a:pt x="92" y="40"/>
                    <a:pt x="92" y="40"/>
                  </a:cubicBezTo>
                  <a:cubicBezTo>
                    <a:pt x="92" y="20"/>
                    <a:pt x="92" y="20"/>
                    <a:pt x="92" y="20"/>
                  </a:cubicBezTo>
                  <a:cubicBezTo>
                    <a:pt x="68" y="20"/>
                    <a:pt x="68" y="20"/>
                    <a:pt x="68" y="20"/>
                  </a:cubicBezTo>
                  <a:cubicBezTo>
                    <a:pt x="68" y="40"/>
                    <a:pt x="68" y="40"/>
                    <a:pt x="68" y="40"/>
                  </a:cubicBezTo>
                  <a:cubicBezTo>
                    <a:pt x="72" y="40"/>
                    <a:pt x="72" y="40"/>
                    <a:pt x="72" y="40"/>
                  </a:cubicBezTo>
                  <a:cubicBezTo>
                    <a:pt x="72" y="51"/>
                    <a:pt x="72" y="51"/>
                    <a:pt x="72" y="51"/>
                  </a:cubicBezTo>
                  <a:cubicBezTo>
                    <a:pt x="63" y="47"/>
                    <a:pt x="56" y="38"/>
                    <a:pt x="56" y="28"/>
                  </a:cubicBezTo>
                  <a:close/>
                  <a:moveTo>
                    <a:pt x="156" y="136"/>
                  </a:moveTo>
                  <a:cubicBezTo>
                    <a:pt x="156" y="178"/>
                    <a:pt x="122" y="212"/>
                    <a:pt x="80" y="212"/>
                  </a:cubicBezTo>
                  <a:cubicBezTo>
                    <a:pt x="38" y="212"/>
                    <a:pt x="4" y="178"/>
                    <a:pt x="4" y="136"/>
                  </a:cubicBezTo>
                  <a:cubicBezTo>
                    <a:pt x="4" y="94"/>
                    <a:pt x="38" y="60"/>
                    <a:pt x="80" y="60"/>
                  </a:cubicBezTo>
                  <a:cubicBezTo>
                    <a:pt x="122" y="60"/>
                    <a:pt x="156" y="94"/>
                    <a:pt x="156"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13" name="Freeform 313">
              <a:extLst>
                <a:ext uri="{FF2B5EF4-FFF2-40B4-BE49-F238E27FC236}">
                  <a16:creationId xmlns:a16="http://schemas.microsoft.com/office/drawing/2014/main" id="{363C59BA-5906-4B67-B66E-3C784BF9DD4F}"/>
                </a:ext>
              </a:extLst>
            </p:cNvPr>
            <p:cNvSpPr>
              <a:spLocks noEditPoints="1"/>
            </p:cNvSpPr>
            <p:nvPr/>
          </p:nvSpPr>
          <p:spPr bwMode="auto">
            <a:xfrm>
              <a:off x="6540787" y="5623278"/>
              <a:ext cx="62426" cy="187279"/>
            </a:xfrm>
            <a:custGeom>
              <a:avLst/>
              <a:gdLst>
                <a:gd name="T0" fmla="*/ 12 w 20"/>
                <a:gd name="T1" fmla="*/ 11 h 66"/>
                <a:gd name="T2" fmla="*/ 12 w 20"/>
                <a:gd name="T3" fmla="*/ 8 h 66"/>
                <a:gd name="T4" fmla="*/ 12 w 20"/>
                <a:gd name="T5" fmla="*/ 4 h 66"/>
                <a:gd name="T6" fmla="*/ 10 w 20"/>
                <a:gd name="T7" fmla="*/ 0 h 66"/>
                <a:gd name="T8" fmla="*/ 8 w 20"/>
                <a:gd name="T9" fmla="*/ 4 h 66"/>
                <a:gd name="T10" fmla="*/ 8 w 20"/>
                <a:gd name="T11" fmla="*/ 8 h 66"/>
                <a:gd name="T12" fmla="*/ 8 w 20"/>
                <a:gd name="T13" fmla="*/ 11 h 66"/>
                <a:gd name="T14" fmla="*/ 3 w 20"/>
                <a:gd name="T15" fmla="*/ 49 h 66"/>
                <a:gd name="T16" fmla="*/ 0 w 20"/>
                <a:gd name="T17" fmla="*/ 56 h 66"/>
                <a:gd name="T18" fmla="*/ 10 w 20"/>
                <a:gd name="T19" fmla="*/ 66 h 66"/>
                <a:gd name="T20" fmla="*/ 20 w 20"/>
                <a:gd name="T21" fmla="*/ 56 h 66"/>
                <a:gd name="T22" fmla="*/ 17 w 20"/>
                <a:gd name="T23" fmla="*/ 49 h 66"/>
                <a:gd name="T24" fmla="*/ 12 w 20"/>
                <a:gd name="T25" fmla="*/ 11 h 66"/>
                <a:gd name="T26" fmla="*/ 10 w 20"/>
                <a:gd name="T27" fmla="*/ 28 h 66"/>
                <a:gd name="T28" fmla="*/ 13 w 20"/>
                <a:gd name="T29" fmla="*/ 46 h 66"/>
                <a:gd name="T30" fmla="*/ 10 w 20"/>
                <a:gd name="T31" fmla="*/ 46 h 66"/>
                <a:gd name="T32" fmla="*/ 7 w 20"/>
                <a:gd name="T33" fmla="*/ 46 h 66"/>
                <a:gd name="T34" fmla="*/ 10 w 20"/>
                <a:gd name="T35" fmla="*/ 28 h 66"/>
                <a:gd name="T36" fmla="*/ 10 w 20"/>
                <a:gd name="T37" fmla="*/ 62 h 66"/>
                <a:gd name="T38" fmla="*/ 4 w 20"/>
                <a:gd name="T39" fmla="*/ 56 h 66"/>
                <a:gd name="T40" fmla="*/ 10 w 20"/>
                <a:gd name="T41" fmla="*/ 50 h 66"/>
                <a:gd name="T42" fmla="*/ 16 w 20"/>
                <a:gd name="T43" fmla="*/ 56 h 66"/>
                <a:gd name="T44" fmla="*/ 10 w 20"/>
                <a:gd name="T45"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66">
                  <a:moveTo>
                    <a:pt x="12" y="11"/>
                  </a:moveTo>
                  <a:cubicBezTo>
                    <a:pt x="12" y="10"/>
                    <a:pt x="12" y="9"/>
                    <a:pt x="12" y="8"/>
                  </a:cubicBezTo>
                  <a:cubicBezTo>
                    <a:pt x="12" y="4"/>
                    <a:pt x="12" y="4"/>
                    <a:pt x="12" y="4"/>
                  </a:cubicBezTo>
                  <a:cubicBezTo>
                    <a:pt x="12" y="2"/>
                    <a:pt x="11" y="0"/>
                    <a:pt x="10" y="0"/>
                  </a:cubicBezTo>
                  <a:cubicBezTo>
                    <a:pt x="9" y="0"/>
                    <a:pt x="8" y="2"/>
                    <a:pt x="8" y="4"/>
                  </a:cubicBezTo>
                  <a:cubicBezTo>
                    <a:pt x="8" y="8"/>
                    <a:pt x="8" y="8"/>
                    <a:pt x="8" y="8"/>
                  </a:cubicBezTo>
                  <a:cubicBezTo>
                    <a:pt x="8" y="9"/>
                    <a:pt x="8" y="10"/>
                    <a:pt x="8" y="11"/>
                  </a:cubicBezTo>
                  <a:cubicBezTo>
                    <a:pt x="3" y="49"/>
                    <a:pt x="3" y="49"/>
                    <a:pt x="3" y="49"/>
                  </a:cubicBezTo>
                  <a:cubicBezTo>
                    <a:pt x="1" y="51"/>
                    <a:pt x="0" y="53"/>
                    <a:pt x="0" y="56"/>
                  </a:cubicBezTo>
                  <a:cubicBezTo>
                    <a:pt x="0" y="62"/>
                    <a:pt x="4" y="66"/>
                    <a:pt x="10" y="66"/>
                  </a:cubicBezTo>
                  <a:cubicBezTo>
                    <a:pt x="16" y="66"/>
                    <a:pt x="20" y="62"/>
                    <a:pt x="20" y="56"/>
                  </a:cubicBezTo>
                  <a:cubicBezTo>
                    <a:pt x="20" y="53"/>
                    <a:pt x="19" y="51"/>
                    <a:pt x="17" y="49"/>
                  </a:cubicBezTo>
                  <a:lnTo>
                    <a:pt x="12" y="11"/>
                  </a:lnTo>
                  <a:close/>
                  <a:moveTo>
                    <a:pt x="10" y="28"/>
                  </a:moveTo>
                  <a:cubicBezTo>
                    <a:pt x="13" y="46"/>
                    <a:pt x="13" y="46"/>
                    <a:pt x="13" y="46"/>
                  </a:cubicBezTo>
                  <a:cubicBezTo>
                    <a:pt x="12" y="46"/>
                    <a:pt x="11" y="46"/>
                    <a:pt x="10" y="46"/>
                  </a:cubicBezTo>
                  <a:cubicBezTo>
                    <a:pt x="9" y="46"/>
                    <a:pt x="8" y="46"/>
                    <a:pt x="7" y="46"/>
                  </a:cubicBezTo>
                  <a:lnTo>
                    <a:pt x="10" y="28"/>
                  </a:lnTo>
                  <a:close/>
                  <a:moveTo>
                    <a:pt x="10" y="62"/>
                  </a:moveTo>
                  <a:cubicBezTo>
                    <a:pt x="7" y="62"/>
                    <a:pt x="4" y="59"/>
                    <a:pt x="4" y="56"/>
                  </a:cubicBezTo>
                  <a:cubicBezTo>
                    <a:pt x="4" y="53"/>
                    <a:pt x="7" y="50"/>
                    <a:pt x="10" y="50"/>
                  </a:cubicBezTo>
                  <a:cubicBezTo>
                    <a:pt x="13" y="50"/>
                    <a:pt x="16" y="53"/>
                    <a:pt x="16" y="56"/>
                  </a:cubicBezTo>
                  <a:cubicBezTo>
                    <a:pt x="16" y="59"/>
                    <a:pt x="13" y="62"/>
                    <a:pt x="1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grpSp>
      <p:sp>
        <p:nvSpPr>
          <p:cNvPr id="119" name="TextBox 118">
            <a:extLst>
              <a:ext uri="{FF2B5EF4-FFF2-40B4-BE49-F238E27FC236}">
                <a16:creationId xmlns:a16="http://schemas.microsoft.com/office/drawing/2014/main" id="{DF9829AC-9636-4BBF-8257-2F7FAD3C2541}"/>
              </a:ext>
            </a:extLst>
          </p:cNvPr>
          <p:cNvSpPr txBox="1">
            <a:spLocks/>
          </p:cNvSpPr>
          <p:nvPr/>
        </p:nvSpPr>
        <p:spPr>
          <a:xfrm>
            <a:off x="1236723" y="5262044"/>
            <a:ext cx="2207695" cy="707886"/>
          </a:xfrm>
          <a:prstGeom prst="rect">
            <a:avLst/>
          </a:prstGeom>
          <a:noFill/>
        </p:spPr>
        <p:txBody>
          <a:bodyPr wrap="square" rtlCol="0" anchor="ctr">
            <a:spAutoFit/>
          </a:bodyPr>
          <a:lstStyle/>
          <a:p>
            <a:pPr algn="ctr">
              <a:defRPr/>
            </a:pPr>
            <a:r>
              <a:rPr lang="en-US" sz="4000" dirty="0">
                <a:solidFill>
                  <a:prstClr val="white"/>
                </a:solidFill>
                <a:latin typeface="Lovelo Black" panose="02000000000000000000" pitchFamily="50" charset="0"/>
              </a:rPr>
              <a:t>50+</a:t>
            </a:r>
          </a:p>
        </p:txBody>
      </p:sp>
      <p:grpSp>
        <p:nvGrpSpPr>
          <p:cNvPr id="134" name="Group 133">
            <a:extLst>
              <a:ext uri="{FF2B5EF4-FFF2-40B4-BE49-F238E27FC236}">
                <a16:creationId xmlns:a16="http://schemas.microsoft.com/office/drawing/2014/main" id="{16CEAFC4-0134-426B-8FF3-23FD655710EA}"/>
              </a:ext>
            </a:extLst>
          </p:cNvPr>
          <p:cNvGrpSpPr/>
          <p:nvPr/>
        </p:nvGrpSpPr>
        <p:grpSpPr>
          <a:xfrm>
            <a:off x="9586645" y="4461875"/>
            <a:ext cx="488897" cy="503132"/>
            <a:chOff x="3438526" y="4441825"/>
            <a:chExt cx="609600" cy="606425"/>
          </a:xfrm>
          <a:solidFill>
            <a:srgbClr val="E30613"/>
          </a:solidFill>
        </p:grpSpPr>
        <p:sp>
          <p:nvSpPr>
            <p:cNvPr id="135" name="Freeform 379">
              <a:extLst>
                <a:ext uri="{FF2B5EF4-FFF2-40B4-BE49-F238E27FC236}">
                  <a16:creationId xmlns:a16="http://schemas.microsoft.com/office/drawing/2014/main" id="{57D7A9A8-9C54-4DEC-B30C-8D4B69FD465F}"/>
                </a:ext>
              </a:extLst>
            </p:cNvPr>
            <p:cNvSpPr>
              <a:spLocks noEditPoints="1"/>
            </p:cNvSpPr>
            <p:nvPr/>
          </p:nvSpPr>
          <p:spPr bwMode="auto">
            <a:xfrm>
              <a:off x="3438526" y="4441825"/>
              <a:ext cx="609600" cy="606425"/>
            </a:xfrm>
            <a:custGeom>
              <a:avLst/>
              <a:gdLst>
                <a:gd name="T0" fmla="*/ 212 w 217"/>
                <a:gd name="T1" fmla="*/ 188 h 216"/>
                <a:gd name="T2" fmla="*/ 156 w 217"/>
                <a:gd name="T3" fmla="*/ 132 h 216"/>
                <a:gd name="T4" fmla="*/ 148 w 217"/>
                <a:gd name="T5" fmla="*/ 129 h 216"/>
                <a:gd name="T6" fmla="*/ 145 w 217"/>
                <a:gd name="T7" fmla="*/ 129 h 216"/>
                <a:gd name="T8" fmla="*/ 137 w 217"/>
                <a:gd name="T9" fmla="*/ 121 h 216"/>
                <a:gd name="T10" fmla="*/ 152 w 217"/>
                <a:gd name="T11" fmla="*/ 76 h 216"/>
                <a:gd name="T12" fmla="*/ 76 w 217"/>
                <a:gd name="T13" fmla="*/ 0 h 216"/>
                <a:gd name="T14" fmla="*/ 0 w 217"/>
                <a:gd name="T15" fmla="*/ 76 h 216"/>
                <a:gd name="T16" fmla="*/ 76 w 217"/>
                <a:gd name="T17" fmla="*/ 152 h 216"/>
                <a:gd name="T18" fmla="*/ 121 w 217"/>
                <a:gd name="T19" fmla="*/ 137 h 216"/>
                <a:gd name="T20" fmla="*/ 129 w 217"/>
                <a:gd name="T21" fmla="*/ 145 h 216"/>
                <a:gd name="T22" fmla="*/ 132 w 217"/>
                <a:gd name="T23" fmla="*/ 156 h 216"/>
                <a:gd name="T24" fmla="*/ 188 w 217"/>
                <a:gd name="T25" fmla="*/ 212 h 216"/>
                <a:gd name="T26" fmla="*/ 196 w 217"/>
                <a:gd name="T27" fmla="*/ 216 h 216"/>
                <a:gd name="T28" fmla="*/ 204 w 217"/>
                <a:gd name="T29" fmla="*/ 212 h 216"/>
                <a:gd name="T30" fmla="*/ 212 w 217"/>
                <a:gd name="T31" fmla="*/ 204 h 216"/>
                <a:gd name="T32" fmla="*/ 212 w 217"/>
                <a:gd name="T33" fmla="*/ 188 h 216"/>
                <a:gd name="T34" fmla="*/ 76 w 217"/>
                <a:gd name="T35" fmla="*/ 148 h 216"/>
                <a:gd name="T36" fmla="*/ 4 w 217"/>
                <a:gd name="T37" fmla="*/ 76 h 216"/>
                <a:gd name="T38" fmla="*/ 76 w 217"/>
                <a:gd name="T39" fmla="*/ 4 h 216"/>
                <a:gd name="T40" fmla="*/ 148 w 217"/>
                <a:gd name="T41" fmla="*/ 76 h 216"/>
                <a:gd name="T42" fmla="*/ 76 w 217"/>
                <a:gd name="T43" fmla="*/ 148 h 216"/>
                <a:gd name="T44" fmla="*/ 131 w 217"/>
                <a:gd name="T45" fmla="*/ 141 h 216"/>
                <a:gd name="T46" fmla="*/ 124 w 217"/>
                <a:gd name="T47" fmla="*/ 135 h 216"/>
                <a:gd name="T48" fmla="*/ 135 w 217"/>
                <a:gd name="T49" fmla="*/ 124 h 216"/>
                <a:gd name="T50" fmla="*/ 141 w 217"/>
                <a:gd name="T51" fmla="*/ 131 h 216"/>
                <a:gd name="T52" fmla="*/ 140 w 217"/>
                <a:gd name="T53" fmla="*/ 132 h 216"/>
                <a:gd name="T54" fmla="*/ 132 w 217"/>
                <a:gd name="T55" fmla="*/ 140 h 216"/>
                <a:gd name="T56" fmla="*/ 131 w 217"/>
                <a:gd name="T57" fmla="*/ 141 h 216"/>
                <a:gd name="T58" fmla="*/ 209 w 217"/>
                <a:gd name="T59" fmla="*/ 201 h 216"/>
                <a:gd name="T60" fmla="*/ 201 w 217"/>
                <a:gd name="T61" fmla="*/ 209 h 216"/>
                <a:gd name="T62" fmla="*/ 196 w 217"/>
                <a:gd name="T63" fmla="*/ 212 h 216"/>
                <a:gd name="T64" fmla="*/ 191 w 217"/>
                <a:gd name="T65" fmla="*/ 209 h 216"/>
                <a:gd name="T66" fmla="*/ 135 w 217"/>
                <a:gd name="T67" fmla="*/ 153 h 216"/>
                <a:gd name="T68" fmla="*/ 135 w 217"/>
                <a:gd name="T69" fmla="*/ 143 h 216"/>
                <a:gd name="T70" fmla="*/ 143 w 217"/>
                <a:gd name="T71" fmla="*/ 135 h 216"/>
                <a:gd name="T72" fmla="*/ 148 w 217"/>
                <a:gd name="T73" fmla="*/ 133 h 216"/>
                <a:gd name="T74" fmla="*/ 153 w 217"/>
                <a:gd name="T75" fmla="*/ 135 h 216"/>
                <a:gd name="T76" fmla="*/ 209 w 217"/>
                <a:gd name="T77" fmla="*/ 191 h 216"/>
                <a:gd name="T78" fmla="*/ 209 w 217"/>
                <a:gd name="T79"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 h="216">
                  <a:moveTo>
                    <a:pt x="212" y="188"/>
                  </a:moveTo>
                  <a:cubicBezTo>
                    <a:pt x="156" y="132"/>
                    <a:pt x="156" y="132"/>
                    <a:pt x="156" y="132"/>
                  </a:cubicBezTo>
                  <a:cubicBezTo>
                    <a:pt x="154" y="130"/>
                    <a:pt x="151" y="129"/>
                    <a:pt x="148" y="129"/>
                  </a:cubicBezTo>
                  <a:cubicBezTo>
                    <a:pt x="147" y="129"/>
                    <a:pt x="146" y="129"/>
                    <a:pt x="145" y="129"/>
                  </a:cubicBezTo>
                  <a:cubicBezTo>
                    <a:pt x="137" y="121"/>
                    <a:pt x="137" y="121"/>
                    <a:pt x="137" y="121"/>
                  </a:cubicBezTo>
                  <a:cubicBezTo>
                    <a:pt x="146" y="108"/>
                    <a:pt x="152" y="93"/>
                    <a:pt x="152" y="76"/>
                  </a:cubicBezTo>
                  <a:cubicBezTo>
                    <a:pt x="152" y="34"/>
                    <a:pt x="118" y="0"/>
                    <a:pt x="76" y="0"/>
                  </a:cubicBezTo>
                  <a:cubicBezTo>
                    <a:pt x="34" y="0"/>
                    <a:pt x="0" y="34"/>
                    <a:pt x="0" y="76"/>
                  </a:cubicBezTo>
                  <a:cubicBezTo>
                    <a:pt x="0" y="118"/>
                    <a:pt x="34" y="152"/>
                    <a:pt x="76" y="152"/>
                  </a:cubicBezTo>
                  <a:cubicBezTo>
                    <a:pt x="93" y="152"/>
                    <a:pt x="108" y="146"/>
                    <a:pt x="121" y="137"/>
                  </a:cubicBezTo>
                  <a:cubicBezTo>
                    <a:pt x="129" y="145"/>
                    <a:pt x="129" y="145"/>
                    <a:pt x="129" y="145"/>
                  </a:cubicBezTo>
                  <a:cubicBezTo>
                    <a:pt x="128" y="149"/>
                    <a:pt x="129" y="153"/>
                    <a:pt x="132" y="156"/>
                  </a:cubicBezTo>
                  <a:cubicBezTo>
                    <a:pt x="188" y="212"/>
                    <a:pt x="188" y="212"/>
                    <a:pt x="188" y="212"/>
                  </a:cubicBezTo>
                  <a:cubicBezTo>
                    <a:pt x="190" y="214"/>
                    <a:pt x="193" y="216"/>
                    <a:pt x="196" y="216"/>
                  </a:cubicBezTo>
                  <a:cubicBezTo>
                    <a:pt x="199" y="216"/>
                    <a:pt x="202" y="214"/>
                    <a:pt x="204" y="212"/>
                  </a:cubicBezTo>
                  <a:cubicBezTo>
                    <a:pt x="212" y="204"/>
                    <a:pt x="212" y="204"/>
                    <a:pt x="212" y="204"/>
                  </a:cubicBezTo>
                  <a:cubicBezTo>
                    <a:pt x="217" y="199"/>
                    <a:pt x="217" y="193"/>
                    <a:pt x="212" y="188"/>
                  </a:cubicBezTo>
                  <a:close/>
                  <a:moveTo>
                    <a:pt x="76" y="148"/>
                  </a:moveTo>
                  <a:cubicBezTo>
                    <a:pt x="36" y="148"/>
                    <a:pt x="4" y="116"/>
                    <a:pt x="4" y="76"/>
                  </a:cubicBezTo>
                  <a:cubicBezTo>
                    <a:pt x="4" y="36"/>
                    <a:pt x="36" y="4"/>
                    <a:pt x="76" y="4"/>
                  </a:cubicBezTo>
                  <a:cubicBezTo>
                    <a:pt x="116" y="4"/>
                    <a:pt x="148" y="36"/>
                    <a:pt x="148" y="76"/>
                  </a:cubicBezTo>
                  <a:cubicBezTo>
                    <a:pt x="148" y="116"/>
                    <a:pt x="116" y="148"/>
                    <a:pt x="76" y="148"/>
                  </a:cubicBezTo>
                  <a:close/>
                  <a:moveTo>
                    <a:pt x="131" y="141"/>
                  </a:moveTo>
                  <a:cubicBezTo>
                    <a:pt x="124" y="135"/>
                    <a:pt x="124" y="135"/>
                    <a:pt x="124" y="135"/>
                  </a:cubicBezTo>
                  <a:cubicBezTo>
                    <a:pt x="128" y="132"/>
                    <a:pt x="132" y="128"/>
                    <a:pt x="135" y="124"/>
                  </a:cubicBezTo>
                  <a:cubicBezTo>
                    <a:pt x="141" y="131"/>
                    <a:pt x="141" y="131"/>
                    <a:pt x="141" y="131"/>
                  </a:cubicBezTo>
                  <a:cubicBezTo>
                    <a:pt x="141" y="131"/>
                    <a:pt x="140" y="132"/>
                    <a:pt x="140" y="132"/>
                  </a:cubicBezTo>
                  <a:cubicBezTo>
                    <a:pt x="132" y="140"/>
                    <a:pt x="132" y="140"/>
                    <a:pt x="132" y="140"/>
                  </a:cubicBezTo>
                  <a:cubicBezTo>
                    <a:pt x="132" y="140"/>
                    <a:pt x="131" y="141"/>
                    <a:pt x="131" y="141"/>
                  </a:cubicBezTo>
                  <a:close/>
                  <a:moveTo>
                    <a:pt x="209" y="201"/>
                  </a:moveTo>
                  <a:cubicBezTo>
                    <a:pt x="201" y="209"/>
                    <a:pt x="201" y="209"/>
                    <a:pt x="201" y="209"/>
                  </a:cubicBezTo>
                  <a:cubicBezTo>
                    <a:pt x="200" y="211"/>
                    <a:pt x="198" y="212"/>
                    <a:pt x="196" y="212"/>
                  </a:cubicBezTo>
                  <a:cubicBezTo>
                    <a:pt x="194" y="212"/>
                    <a:pt x="192" y="211"/>
                    <a:pt x="191" y="209"/>
                  </a:cubicBezTo>
                  <a:cubicBezTo>
                    <a:pt x="135" y="153"/>
                    <a:pt x="135" y="153"/>
                    <a:pt x="135" y="153"/>
                  </a:cubicBezTo>
                  <a:cubicBezTo>
                    <a:pt x="132" y="150"/>
                    <a:pt x="132" y="146"/>
                    <a:pt x="135" y="143"/>
                  </a:cubicBezTo>
                  <a:cubicBezTo>
                    <a:pt x="143" y="135"/>
                    <a:pt x="143" y="135"/>
                    <a:pt x="143" y="135"/>
                  </a:cubicBezTo>
                  <a:cubicBezTo>
                    <a:pt x="144" y="133"/>
                    <a:pt x="146" y="133"/>
                    <a:pt x="148" y="133"/>
                  </a:cubicBezTo>
                  <a:cubicBezTo>
                    <a:pt x="150" y="133"/>
                    <a:pt x="152" y="133"/>
                    <a:pt x="153" y="135"/>
                  </a:cubicBezTo>
                  <a:cubicBezTo>
                    <a:pt x="209" y="191"/>
                    <a:pt x="209" y="191"/>
                    <a:pt x="209" y="191"/>
                  </a:cubicBezTo>
                  <a:cubicBezTo>
                    <a:pt x="212" y="194"/>
                    <a:pt x="212" y="198"/>
                    <a:pt x="209" y="201"/>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36" name="Freeform 380">
              <a:extLst>
                <a:ext uri="{FF2B5EF4-FFF2-40B4-BE49-F238E27FC236}">
                  <a16:creationId xmlns:a16="http://schemas.microsoft.com/office/drawing/2014/main" id="{9B94B311-F210-4918-8021-A719496793B7}"/>
                </a:ext>
              </a:extLst>
            </p:cNvPr>
            <p:cNvSpPr>
              <a:spLocks/>
            </p:cNvSpPr>
            <p:nvPr/>
          </p:nvSpPr>
          <p:spPr bwMode="auto">
            <a:xfrm>
              <a:off x="3543301" y="4546600"/>
              <a:ext cx="260350" cy="263525"/>
            </a:xfrm>
            <a:custGeom>
              <a:avLst/>
              <a:gdLst>
                <a:gd name="T0" fmla="*/ 77 w 93"/>
                <a:gd name="T1" fmla="*/ 1 h 94"/>
                <a:gd name="T2" fmla="*/ 74 w 93"/>
                <a:gd name="T3" fmla="*/ 1 h 94"/>
                <a:gd name="T4" fmla="*/ 74 w 93"/>
                <a:gd name="T5" fmla="*/ 4 h 94"/>
                <a:gd name="T6" fmla="*/ 89 w 93"/>
                <a:gd name="T7" fmla="*/ 39 h 94"/>
                <a:gd name="T8" fmla="*/ 74 w 93"/>
                <a:gd name="T9" fmla="*/ 74 h 94"/>
                <a:gd name="T10" fmla="*/ 4 w 93"/>
                <a:gd name="T11" fmla="*/ 74 h 94"/>
                <a:gd name="T12" fmla="*/ 1 w 93"/>
                <a:gd name="T13" fmla="*/ 74 h 94"/>
                <a:gd name="T14" fmla="*/ 1 w 93"/>
                <a:gd name="T15" fmla="*/ 77 h 94"/>
                <a:gd name="T16" fmla="*/ 39 w 93"/>
                <a:gd name="T17" fmla="*/ 93 h 94"/>
                <a:gd name="T18" fmla="*/ 77 w 93"/>
                <a:gd name="T19" fmla="*/ 77 h 94"/>
                <a:gd name="T20" fmla="*/ 93 w 93"/>
                <a:gd name="T21" fmla="*/ 39 h 94"/>
                <a:gd name="T22" fmla="*/ 77 w 93"/>
                <a:gd name="T23"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4">
                  <a:moveTo>
                    <a:pt x="77" y="1"/>
                  </a:moveTo>
                  <a:cubicBezTo>
                    <a:pt x="76" y="0"/>
                    <a:pt x="75" y="0"/>
                    <a:pt x="74" y="1"/>
                  </a:cubicBezTo>
                  <a:cubicBezTo>
                    <a:pt x="74" y="2"/>
                    <a:pt x="74" y="3"/>
                    <a:pt x="74" y="4"/>
                  </a:cubicBezTo>
                  <a:cubicBezTo>
                    <a:pt x="84" y="13"/>
                    <a:pt x="89" y="26"/>
                    <a:pt x="89" y="39"/>
                  </a:cubicBezTo>
                  <a:cubicBezTo>
                    <a:pt x="89" y="52"/>
                    <a:pt x="84" y="65"/>
                    <a:pt x="74" y="74"/>
                  </a:cubicBezTo>
                  <a:cubicBezTo>
                    <a:pt x="55" y="94"/>
                    <a:pt x="23" y="94"/>
                    <a:pt x="4" y="74"/>
                  </a:cubicBezTo>
                  <a:cubicBezTo>
                    <a:pt x="3" y="74"/>
                    <a:pt x="2" y="74"/>
                    <a:pt x="1" y="74"/>
                  </a:cubicBezTo>
                  <a:cubicBezTo>
                    <a:pt x="0" y="75"/>
                    <a:pt x="0" y="76"/>
                    <a:pt x="1" y="77"/>
                  </a:cubicBezTo>
                  <a:cubicBezTo>
                    <a:pt x="11" y="88"/>
                    <a:pt x="25" y="93"/>
                    <a:pt x="39" y="93"/>
                  </a:cubicBezTo>
                  <a:cubicBezTo>
                    <a:pt x="53" y="93"/>
                    <a:pt x="67" y="88"/>
                    <a:pt x="77" y="77"/>
                  </a:cubicBezTo>
                  <a:cubicBezTo>
                    <a:pt x="87" y="67"/>
                    <a:pt x="93" y="53"/>
                    <a:pt x="93" y="39"/>
                  </a:cubicBezTo>
                  <a:cubicBezTo>
                    <a:pt x="93" y="25"/>
                    <a:pt x="87" y="11"/>
                    <a:pt x="77" y="1"/>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37" name="Freeform 381">
              <a:extLst>
                <a:ext uri="{FF2B5EF4-FFF2-40B4-BE49-F238E27FC236}">
                  <a16:creationId xmlns:a16="http://schemas.microsoft.com/office/drawing/2014/main" id="{D6CB22EE-1119-49A3-A1DB-0DC5EB9F4BA1}"/>
                </a:ext>
              </a:extLst>
            </p:cNvPr>
            <p:cNvSpPr>
              <a:spLocks noEditPoints="1"/>
            </p:cNvSpPr>
            <p:nvPr/>
          </p:nvSpPr>
          <p:spPr bwMode="auto">
            <a:xfrm>
              <a:off x="3471863" y="4475163"/>
              <a:ext cx="360363" cy="36036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4 h 128"/>
                <a:gd name="T12" fmla="*/ 4 w 128"/>
                <a:gd name="T13" fmla="*/ 64 h 128"/>
                <a:gd name="T14" fmla="*/ 64 w 128"/>
                <a:gd name="T15" fmla="*/ 4 h 128"/>
                <a:gd name="T16" fmla="*/ 124 w 128"/>
                <a:gd name="T17" fmla="*/ 64 h 128"/>
                <a:gd name="T18" fmla="*/ 64 w 128"/>
                <a:gd name="T1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4"/>
                  </a:moveTo>
                  <a:cubicBezTo>
                    <a:pt x="31" y="124"/>
                    <a:pt x="4" y="97"/>
                    <a:pt x="4" y="64"/>
                  </a:cubicBezTo>
                  <a:cubicBezTo>
                    <a:pt x="4" y="31"/>
                    <a:pt x="31" y="4"/>
                    <a:pt x="64" y="4"/>
                  </a:cubicBezTo>
                  <a:cubicBezTo>
                    <a:pt x="97" y="4"/>
                    <a:pt x="124" y="31"/>
                    <a:pt x="124" y="64"/>
                  </a:cubicBezTo>
                  <a:cubicBezTo>
                    <a:pt x="124" y="97"/>
                    <a:pt x="97" y="124"/>
                    <a:pt x="64" y="124"/>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grpSp>
      <p:sp>
        <p:nvSpPr>
          <p:cNvPr id="138" name="Freeform 382">
            <a:extLst>
              <a:ext uri="{FF2B5EF4-FFF2-40B4-BE49-F238E27FC236}">
                <a16:creationId xmlns:a16="http://schemas.microsoft.com/office/drawing/2014/main" id="{32683E8E-0CC7-4359-8E3A-ECB729A81A02}"/>
              </a:ext>
            </a:extLst>
          </p:cNvPr>
          <p:cNvSpPr>
            <a:spLocks noEditPoints="1"/>
          </p:cNvSpPr>
          <p:nvPr/>
        </p:nvSpPr>
        <p:spPr bwMode="auto">
          <a:xfrm>
            <a:off x="5792787" y="1781543"/>
            <a:ext cx="606425" cy="606425"/>
          </a:xfrm>
          <a:custGeom>
            <a:avLst/>
            <a:gdLst>
              <a:gd name="T0" fmla="*/ 192 w 216"/>
              <a:gd name="T1" fmla="*/ 40 h 216"/>
              <a:gd name="T2" fmla="*/ 24 w 216"/>
              <a:gd name="T3" fmla="*/ 40 h 216"/>
              <a:gd name="T4" fmla="*/ 24 w 216"/>
              <a:gd name="T5" fmla="*/ 176 h 216"/>
              <a:gd name="T6" fmla="*/ 108 w 216"/>
              <a:gd name="T7" fmla="*/ 216 h 216"/>
              <a:gd name="T8" fmla="*/ 192 w 216"/>
              <a:gd name="T9" fmla="*/ 176 h 216"/>
              <a:gd name="T10" fmla="*/ 212 w 216"/>
              <a:gd name="T11" fmla="*/ 106 h 216"/>
              <a:gd name="T12" fmla="*/ 173 w 216"/>
              <a:gd name="T13" fmla="*/ 84 h 216"/>
              <a:gd name="T14" fmla="*/ 212 w 216"/>
              <a:gd name="T15" fmla="*/ 106 h 216"/>
              <a:gd name="T16" fmla="*/ 152 w 216"/>
              <a:gd name="T17" fmla="*/ 110 h 216"/>
              <a:gd name="T18" fmla="*/ 132 w 216"/>
              <a:gd name="T19" fmla="*/ 172 h 216"/>
              <a:gd name="T20" fmla="*/ 94 w 216"/>
              <a:gd name="T21" fmla="*/ 158 h 216"/>
              <a:gd name="T22" fmla="*/ 94 w 216"/>
              <a:gd name="T23" fmla="*/ 186 h 216"/>
              <a:gd name="T24" fmla="*/ 46 w 216"/>
              <a:gd name="T25" fmla="*/ 131 h 216"/>
              <a:gd name="T26" fmla="*/ 106 w 216"/>
              <a:gd name="T27" fmla="*/ 148 h 216"/>
              <a:gd name="T28" fmla="*/ 106 w 216"/>
              <a:gd name="T29" fmla="*/ 106 h 216"/>
              <a:gd name="T30" fmla="*/ 63 w 216"/>
              <a:gd name="T31" fmla="*/ 44 h 216"/>
              <a:gd name="T32" fmla="*/ 122 w 216"/>
              <a:gd name="T33" fmla="*/ 30 h 216"/>
              <a:gd name="T34" fmla="*/ 94 w 216"/>
              <a:gd name="T35" fmla="*/ 30 h 216"/>
              <a:gd name="T36" fmla="*/ 153 w 216"/>
              <a:gd name="T37" fmla="*/ 44 h 216"/>
              <a:gd name="T38" fmla="*/ 110 w 216"/>
              <a:gd name="T39" fmla="*/ 106 h 216"/>
              <a:gd name="T40" fmla="*/ 54 w 216"/>
              <a:gd name="T41" fmla="*/ 94 h 216"/>
              <a:gd name="T42" fmla="*/ 26 w 216"/>
              <a:gd name="T43" fmla="*/ 94 h 216"/>
              <a:gd name="T44" fmla="*/ 162 w 216"/>
              <a:gd name="T45" fmla="*/ 94 h 216"/>
              <a:gd name="T46" fmla="*/ 162 w 216"/>
              <a:gd name="T47" fmla="*/ 122 h 216"/>
              <a:gd name="T48" fmla="*/ 116 w 216"/>
              <a:gd name="T49" fmla="*/ 4 h 216"/>
              <a:gd name="T50" fmla="*/ 132 w 216"/>
              <a:gd name="T51" fmla="*/ 40 h 216"/>
              <a:gd name="T52" fmla="*/ 150 w 216"/>
              <a:gd name="T53" fmla="*/ 40 h 216"/>
              <a:gd name="T54" fmla="*/ 66 w 216"/>
              <a:gd name="T55" fmla="*/ 40 h 216"/>
              <a:gd name="T56" fmla="*/ 100 w 216"/>
              <a:gd name="T57" fmla="*/ 4 h 216"/>
              <a:gd name="T58" fmla="*/ 100 w 216"/>
              <a:gd name="T59" fmla="*/ 4 h 216"/>
              <a:gd name="T60" fmla="*/ 43 w 216"/>
              <a:gd name="T61" fmla="*/ 84 h 216"/>
              <a:gd name="T62" fmla="*/ 4 w 216"/>
              <a:gd name="T63" fmla="*/ 106 h 216"/>
              <a:gd name="T64" fmla="*/ 16 w 216"/>
              <a:gd name="T65" fmla="*/ 110 h 216"/>
              <a:gd name="T66" fmla="*/ 59 w 216"/>
              <a:gd name="T67" fmla="*/ 172 h 216"/>
              <a:gd name="T68" fmla="*/ 29 w 216"/>
              <a:gd name="T69" fmla="*/ 176 h 216"/>
              <a:gd name="T70" fmla="*/ 29 w 216"/>
              <a:gd name="T71" fmla="*/ 176 h 216"/>
              <a:gd name="T72" fmla="*/ 106 w 216"/>
              <a:gd name="T73" fmla="*/ 196 h 216"/>
              <a:gd name="T74" fmla="*/ 110 w 216"/>
              <a:gd name="T75" fmla="*/ 196 h 216"/>
              <a:gd name="T76" fmla="*/ 110 w 216"/>
              <a:gd name="T77" fmla="*/ 211 h 216"/>
              <a:gd name="T78" fmla="*/ 155 w 216"/>
              <a:gd name="T79" fmla="*/ 176 h 216"/>
              <a:gd name="T80" fmla="*/ 190 w 216"/>
              <a:gd name="T81" fmla="*/ 172 h 216"/>
              <a:gd name="T82" fmla="*/ 176 w 216"/>
              <a:gd name="T83" fmla="*/ 132 h 216"/>
              <a:gd name="T84" fmla="*/ 190 w 216"/>
              <a:gd name="T85" fmla="*/ 1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 h="216">
                <a:moveTo>
                  <a:pt x="192" y="40"/>
                </a:moveTo>
                <a:cubicBezTo>
                  <a:pt x="192" y="40"/>
                  <a:pt x="192" y="40"/>
                  <a:pt x="192" y="40"/>
                </a:cubicBezTo>
                <a:cubicBezTo>
                  <a:pt x="192" y="40"/>
                  <a:pt x="192" y="40"/>
                  <a:pt x="192" y="40"/>
                </a:cubicBezTo>
                <a:cubicBezTo>
                  <a:pt x="172" y="16"/>
                  <a:pt x="142" y="0"/>
                  <a:pt x="108" y="0"/>
                </a:cubicBezTo>
                <a:cubicBezTo>
                  <a:pt x="74" y="0"/>
                  <a:pt x="44" y="16"/>
                  <a:pt x="24" y="40"/>
                </a:cubicBezTo>
                <a:cubicBezTo>
                  <a:pt x="24" y="40"/>
                  <a:pt x="24" y="40"/>
                  <a:pt x="24" y="40"/>
                </a:cubicBezTo>
                <a:cubicBezTo>
                  <a:pt x="24" y="40"/>
                  <a:pt x="24" y="40"/>
                  <a:pt x="24" y="40"/>
                </a:cubicBezTo>
                <a:cubicBezTo>
                  <a:pt x="9" y="59"/>
                  <a:pt x="0" y="82"/>
                  <a:pt x="0" y="108"/>
                </a:cubicBezTo>
                <a:cubicBezTo>
                  <a:pt x="0" y="134"/>
                  <a:pt x="9" y="157"/>
                  <a:pt x="24" y="176"/>
                </a:cubicBezTo>
                <a:cubicBezTo>
                  <a:pt x="24" y="176"/>
                  <a:pt x="24" y="176"/>
                  <a:pt x="24" y="176"/>
                </a:cubicBezTo>
                <a:cubicBezTo>
                  <a:pt x="24" y="176"/>
                  <a:pt x="24" y="176"/>
                  <a:pt x="24" y="176"/>
                </a:cubicBezTo>
                <a:cubicBezTo>
                  <a:pt x="44" y="200"/>
                  <a:pt x="74" y="216"/>
                  <a:pt x="108" y="216"/>
                </a:cubicBezTo>
                <a:cubicBezTo>
                  <a:pt x="142" y="216"/>
                  <a:pt x="172" y="200"/>
                  <a:pt x="192" y="176"/>
                </a:cubicBezTo>
                <a:cubicBezTo>
                  <a:pt x="192" y="176"/>
                  <a:pt x="192" y="176"/>
                  <a:pt x="192" y="176"/>
                </a:cubicBezTo>
                <a:cubicBezTo>
                  <a:pt x="192" y="176"/>
                  <a:pt x="192" y="176"/>
                  <a:pt x="192" y="176"/>
                </a:cubicBezTo>
                <a:cubicBezTo>
                  <a:pt x="207" y="157"/>
                  <a:pt x="216" y="134"/>
                  <a:pt x="216" y="108"/>
                </a:cubicBezTo>
                <a:cubicBezTo>
                  <a:pt x="216" y="82"/>
                  <a:pt x="207" y="59"/>
                  <a:pt x="192" y="40"/>
                </a:cubicBezTo>
                <a:close/>
                <a:moveTo>
                  <a:pt x="212" y="106"/>
                </a:moveTo>
                <a:cubicBezTo>
                  <a:pt x="200" y="106"/>
                  <a:pt x="200" y="106"/>
                  <a:pt x="200" y="106"/>
                </a:cubicBezTo>
                <a:cubicBezTo>
                  <a:pt x="199" y="94"/>
                  <a:pt x="189" y="84"/>
                  <a:pt x="176" y="84"/>
                </a:cubicBezTo>
                <a:cubicBezTo>
                  <a:pt x="175" y="84"/>
                  <a:pt x="174" y="84"/>
                  <a:pt x="173" y="84"/>
                </a:cubicBezTo>
                <a:cubicBezTo>
                  <a:pt x="171" y="70"/>
                  <a:pt x="165" y="56"/>
                  <a:pt x="157" y="44"/>
                </a:cubicBezTo>
                <a:cubicBezTo>
                  <a:pt x="190" y="44"/>
                  <a:pt x="190" y="44"/>
                  <a:pt x="190" y="44"/>
                </a:cubicBezTo>
                <a:cubicBezTo>
                  <a:pt x="203" y="61"/>
                  <a:pt x="212" y="83"/>
                  <a:pt x="212" y="106"/>
                </a:cubicBezTo>
                <a:close/>
                <a:moveTo>
                  <a:pt x="110" y="148"/>
                </a:moveTo>
                <a:cubicBezTo>
                  <a:pt x="110" y="110"/>
                  <a:pt x="110" y="110"/>
                  <a:pt x="110" y="110"/>
                </a:cubicBezTo>
                <a:cubicBezTo>
                  <a:pt x="152" y="110"/>
                  <a:pt x="152" y="110"/>
                  <a:pt x="152" y="110"/>
                </a:cubicBezTo>
                <a:cubicBezTo>
                  <a:pt x="153" y="120"/>
                  <a:pt x="160" y="128"/>
                  <a:pt x="170" y="131"/>
                </a:cubicBezTo>
                <a:cubicBezTo>
                  <a:pt x="167" y="146"/>
                  <a:pt x="161" y="160"/>
                  <a:pt x="153" y="172"/>
                </a:cubicBezTo>
                <a:cubicBezTo>
                  <a:pt x="132" y="172"/>
                  <a:pt x="132" y="172"/>
                  <a:pt x="132" y="172"/>
                </a:cubicBezTo>
                <a:cubicBezTo>
                  <a:pt x="132" y="159"/>
                  <a:pt x="122" y="149"/>
                  <a:pt x="110" y="148"/>
                </a:cubicBezTo>
                <a:close/>
                <a:moveTo>
                  <a:pt x="94" y="186"/>
                </a:moveTo>
                <a:cubicBezTo>
                  <a:pt x="86" y="178"/>
                  <a:pt x="86" y="166"/>
                  <a:pt x="94" y="158"/>
                </a:cubicBezTo>
                <a:cubicBezTo>
                  <a:pt x="102" y="150"/>
                  <a:pt x="114" y="150"/>
                  <a:pt x="122" y="158"/>
                </a:cubicBezTo>
                <a:cubicBezTo>
                  <a:pt x="130" y="166"/>
                  <a:pt x="130" y="178"/>
                  <a:pt x="122" y="186"/>
                </a:cubicBezTo>
                <a:cubicBezTo>
                  <a:pt x="114" y="194"/>
                  <a:pt x="102" y="194"/>
                  <a:pt x="94" y="186"/>
                </a:cubicBezTo>
                <a:close/>
                <a:moveTo>
                  <a:pt x="84" y="172"/>
                </a:moveTo>
                <a:cubicBezTo>
                  <a:pt x="63" y="172"/>
                  <a:pt x="63" y="172"/>
                  <a:pt x="63" y="172"/>
                </a:cubicBezTo>
                <a:cubicBezTo>
                  <a:pt x="55" y="160"/>
                  <a:pt x="49" y="146"/>
                  <a:pt x="46" y="131"/>
                </a:cubicBezTo>
                <a:cubicBezTo>
                  <a:pt x="56" y="128"/>
                  <a:pt x="63" y="120"/>
                  <a:pt x="64" y="110"/>
                </a:cubicBezTo>
                <a:cubicBezTo>
                  <a:pt x="106" y="110"/>
                  <a:pt x="106" y="110"/>
                  <a:pt x="106" y="110"/>
                </a:cubicBezTo>
                <a:cubicBezTo>
                  <a:pt x="106" y="148"/>
                  <a:pt x="106" y="148"/>
                  <a:pt x="106" y="148"/>
                </a:cubicBezTo>
                <a:cubicBezTo>
                  <a:pt x="94" y="149"/>
                  <a:pt x="84" y="159"/>
                  <a:pt x="84" y="172"/>
                </a:cubicBezTo>
                <a:close/>
                <a:moveTo>
                  <a:pt x="106" y="68"/>
                </a:moveTo>
                <a:cubicBezTo>
                  <a:pt x="106" y="106"/>
                  <a:pt x="106" y="106"/>
                  <a:pt x="106" y="106"/>
                </a:cubicBezTo>
                <a:cubicBezTo>
                  <a:pt x="64" y="106"/>
                  <a:pt x="64" y="106"/>
                  <a:pt x="64" y="106"/>
                </a:cubicBezTo>
                <a:cubicBezTo>
                  <a:pt x="63" y="96"/>
                  <a:pt x="56" y="88"/>
                  <a:pt x="46" y="85"/>
                </a:cubicBezTo>
                <a:cubicBezTo>
                  <a:pt x="49" y="70"/>
                  <a:pt x="55" y="56"/>
                  <a:pt x="63" y="44"/>
                </a:cubicBezTo>
                <a:cubicBezTo>
                  <a:pt x="84" y="44"/>
                  <a:pt x="84" y="44"/>
                  <a:pt x="84" y="44"/>
                </a:cubicBezTo>
                <a:cubicBezTo>
                  <a:pt x="84" y="57"/>
                  <a:pt x="94" y="67"/>
                  <a:pt x="106" y="68"/>
                </a:cubicBezTo>
                <a:close/>
                <a:moveTo>
                  <a:pt x="122" y="30"/>
                </a:moveTo>
                <a:cubicBezTo>
                  <a:pt x="130" y="38"/>
                  <a:pt x="130" y="50"/>
                  <a:pt x="122" y="58"/>
                </a:cubicBezTo>
                <a:cubicBezTo>
                  <a:pt x="114" y="66"/>
                  <a:pt x="102" y="66"/>
                  <a:pt x="94" y="58"/>
                </a:cubicBezTo>
                <a:cubicBezTo>
                  <a:pt x="86" y="50"/>
                  <a:pt x="86" y="38"/>
                  <a:pt x="94" y="30"/>
                </a:cubicBezTo>
                <a:cubicBezTo>
                  <a:pt x="102" y="22"/>
                  <a:pt x="114" y="22"/>
                  <a:pt x="122" y="30"/>
                </a:cubicBezTo>
                <a:close/>
                <a:moveTo>
                  <a:pt x="132" y="44"/>
                </a:moveTo>
                <a:cubicBezTo>
                  <a:pt x="153" y="44"/>
                  <a:pt x="153" y="44"/>
                  <a:pt x="153" y="44"/>
                </a:cubicBezTo>
                <a:cubicBezTo>
                  <a:pt x="161" y="56"/>
                  <a:pt x="167" y="70"/>
                  <a:pt x="170" y="85"/>
                </a:cubicBezTo>
                <a:cubicBezTo>
                  <a:pt x="160" y="88"/>
                  <a:pt x="153" y="96"/>
                  <a:pt x="152" y="106"/>
                </a:cubicBezTo>
                <a:cubicBezTo>
                  <a:pt x="110" y="106"/>
                  <a:pt x="110" y="106"/>
                  <a:pt x="110" y="106"/>
                </a:cubicBezTo>
                <a:cubicBezTo>
                  <a:pt x="110" y="68"/>
                  <a:pt x="110" y="68"/>
                  <a:pt x="110" y="68"/>
                </a:cubicBezTo>
                <a:cubicBezTo>
                  <a:pt x="122" y="67"/>
                  <a:pt x="132" y="57"/>
                  <a:pt x="132" y="44"/>
                </a:cubicBezTo>
                <a:close/>
                <a:moveTo>
                  <a:pt x="54" y="94"/>
                </a:moveTo>
                <a:cubicBezTo>
                  <a:pt x="62" y="102"/>
                  <a:pt x="62" y="114"/>
                  <a:pt x="54" y="122"/>
                </a:cubicBezTo>
                <a:cubicBezTo>
                  <a:pt x="46" y="130"/>
                  <a:pt x="34" y="130"/>
                  <a:pt x="26" y="122"/>
                </a:cubicBezTo>
                <a:cubicBezTo>
                  <a:pt x="18" y="114"/>
                  <a:pt x="18" y="102"/>
                  <a:pt x="26" y="94"/>
                </a:cubicBezTo>
                <a:cubicBezTo>
                  <a:pt x="34" y="86"/>
                  <a:pt x="46" y="86"/>
                  <a:pt x="54" y="94"/>
                </a:cubicBezTo>
                <a:close/>
                <a:moveTo>
                  <a:pt x="162" y="122"/>
                </a:moveTo>
                <a:cubicBezTo>
                  <a:pt x="154" y="114"/>
                  <a:pt x="154" y="102"/>
                  <a:pt x="162" y="94"/>
                </a:cubicBezTo>
                <a:cubicBezTo>
                  <a:pt x="170" y="86"/>
                  <a:pt x="182" y="86"/>
                  <a:pt x="190" y="94"/>
                </a:cubicBezTo>
                <a:cubicBezTo>
                  <a:pt x="198" y="102"/>
                  <a:pt x="198" y="114"/>
                  <a:pt x="190" y="122"/>
                </a:cubicBezTo>
                <a:cubicBezTo>
                  <a:pt x="182" y="130"/>
                  <a:pt x="170" y="130"/>
                  <a:pt x="162" y="122"/>
                </a:cubicBezTo>
                <a:close/>
                <a:moveTo>
                  <a:pt x="187" y="40"/>
                </a:moveTo>
                <a:cubicBezTo>
                  <a:pt x="155" y="40"/>
                  <a:pt x="155" y="40"/>
                  <a:pt x="155" y="40"/>
                </a:cubicBezTo>
                <a:cubicBezTo>
                  <a:pt x="145" y="25"/>
                  <a:pt x="132" y="13"/>
                  <a:pt x="116" y="4"/>
                </a:cubicBezTo>
                <a:cubicBezTo>
                  <a:pt x="144" y="7"/>
                  <a:pt x="169" y="20"/>
                  <a:pt x="187" y="40"/>
                </a:cubicBezTo>
                <a:close/>
                <a:moveTo>
                  <a:pt x="150" y="40"/>
                </a:moveTo>
                <a:cubicBezTo>
                  <a:pt x="132" y="40"/>
                  <a:pt x="132" y="40"/>
                  <a:pt x="132" y="40"/>
                </a:cubicBezTo>
                <a:cubicBezTo>
                  <a:pt x="130" y="29"/>
                  <a:pt x="121" y="21"/>
                  <a:pt x="110" y="20"/>
                </a:cubicBezTo>
                <a:cubicBezTo>
                  <a:pt x="110" y="5"/>
                  <a:pt x="110" y="5"/>
                  <a:pt x="110" y="5"/>
                </a:cubicBezTo>
                <a:cubicBezTo>
                  <a:pt x="126" y="14"/>
                  <a:pt x="139" y="26"/>
                  <a:pt x="150" y="40"/>
                </a:cubicBezTo>
                <a:close/>
                <a:moveTo>
                  <a:pt x="106" y="20"/>
                </a:moveTo>
                <a:cubicBezTo>
                  <a:pt x="95" y="21"/>
                  <a:pt x="86" y="29"/>
                  <a:pt x="84" y="40"/>
                </a:cubicBezTo>
                <a:cubicBezTo>
                  <a:pt x="66" y="40"/>
                  <a:pt x="66" y="40"/>
                  <a:pt x="66" y="40"/>
                </a:cubicBezTo>
                <a:cubicBezTo>
                  <a:pt x="77" y="26"/>
                  <a:pt x="90" y="14"/>
                  <a:pt x="106" y="5"/>
                </a:cubicBezTo>
                <a:lnTo>
                  <a:pt x="106" y="20"/>
                </a:lnTo>
                <a:close/>
                <a:moveTo>
                  <a:pt x="100" y="4"/>
                </a:moveTo>
                <a:cubicBezTo>
                  <a:pt x="84" y="13"/>
                  <a:pt x="71" y="25"/>
                  <a:pt x="61" y="40"/>
                </a:cubicBezTo>
                <a:cubicBezTo>
                  <a:pt x="29" y="40"/>
                  <a:pt x="29" y="40"/>
                  <a:pt x="29" y="40"/>
                </a:cubicBezTo>
                <a:cubicBezTo>
                  <a:pt x="47" y="20"/>
                  <a:pt x="72" y="7"/>
                  <a:pt x="100" y="4"/>
                </a:cubicBezTo>
                <a:close/>
                <a:moveTo>
                  <a:pt x="26" y="44"/>
                </a:moveTo>
                <a:cubicBezTo>
                  <a:pt x="59" y="44"/>
                  <a:pt x="59" y="44"/>
                  <a:pt x="59" y="44"/>
                </a:cubicBezTo>
                <a:cubicBezTo>
                  <a:pt x="51" y="56"/>
                  <a:pt x="45" y="70"/>
                  <a:pt x="43" y="84"/>
                </a:cubicBezTo>
                <a:cubicBezTo>
                  <a:pt x="42" y="84"/>
                  <a:pt x="41" y="84"/>
                  <a:pt x="40" y="84"/>
                </a:cubicBezTo>
                <a:cubicBezTo>
                  <a:pt x="27" y="84"/>
                  <a:pt x="17" y="94"/>
                  <a:pt x="16" y="106"/>
                </a:cubicBezTo>
                <a:cubicBezTo>
                  <a:pt x="4" y="106"/>
                  <a:pt x="4" y="106"/>
                  <a:pt x="4" y="106"/>
                </a:cubicBezTo>
                <a:cubicBezTo>
                  <a:pt x="4" y="83"/>
                  <a:pt x="13" y="61"/>
                  <a:pt x="26" y="44"/>
                </a:cubicBezTo>
                <a:close/>
                <a:moveTo>
                  <a:pt x="4" y="110"/>
                </a:moveTo>
                <a:cubicBezTo>
                  <a:pt x="16" y="110"/>
                  <a:pt x="16" y="110"/>
                  <a:pt x="16" y="110"/>
                </a:cubicBezTo>
                <a:cubicBezTo>
                  <a:pt x="17" y="122"/>
                  <a:pt x="27" y="132"/>
                  <a:pt x="40" y="132"/>
                </a:cubicBezTo>
                <a:cubicBezTo>
                  <a:pt x="41" y="132"/>
                  <a:pt x="42" y="132"/>
                  <a:pt x="43" y="132"/>
                </a:cubicBezTo>
                <a:cubicBezTo>
                  <a:pt x="45" y="146"/>
                  <a:pt x="51" y="160"/>
                  <a:pt x="59" y="172"/>
                </a:cubicBezTo>
                <a:cubicBezTo>
                  <a:pt x="26" y="172"/>
                  <a:pt x="26" y="172"/>
                  <a:pt x="26" y="172"/>
                </a:cubicBezTo>
                <a:cubicBezTo>
                  <a:pt x="13" y="155"/>
                  <a:pt x="4" y="133"/>
                  <a:pt x="4" y="110"/>
                </a:cubicBezTo>
                <a:close/>
                <a:moveTo>
                  <a:pt x="29" y="176"/>
                </a:moveTo>
                <a:cubicBezTo>
                  <a:pt x="61" y="176"/>
                  <a:pt x="61" y="176"/>
                  <a:pt x="61" y="176"/>
                </a:cubicBezTo>
                <a:cubicBezTo>
                  <a:pt x="71" y="191"/>
                  <a:pt x="84" y="203"/>
                  <a:pt x="100" y="212"/>
                </a:cubicBezTo>
                <a:cubicBezTo>
                  <a:pt x="72" y="209"/>
                  <a:pt x="47" y="196"/>
                  <a:pt x="29" y="176"/>
                </a:cubicBezTo>
                <a:close/>
                <a:moveTo>
                  <a:pt x="66" y="176"/>
                </a:moveTo>
                <a:cubicBezTo>
                  <a:pt x="84" y="176"/>
                  <a:pt x="84" y="176"/>
                  <a:pt x="84" y="176"/>
                </a:cubicBezTo>
                <a:cubicBezTo>
                  <a:pt x="86" y="187"/>
                  <a:pt x="95" y="195"/>
                  <a:pt x="106" y="196"/>
                </a:cubicBezTo>
                <a:cubicBezTo>
                  <a:pt x="106" y="211"/>
                  <a:pt x="106" y="211"/>
                  <a:pt x="106" y="211"/>
                </a:cubicBezTo>
                <a:cubicBezTo>
                  <a:pt x="90" y="202"/>
                  <a:pt x="77" y="190"/>
                  <a:pt x="66" y="176"/>
                </a:cubicBezTo>
                <a:close/>
                <a:moveTo>
                  <a:pt x="110" y="196"/>
                </a:moveTo>
                <a:cubicBezTo>
                  <a:pt x="121" y="195"/>
                  <a:pt x="130" y="187"/>
                  <a:pt x="132" y="176"/>
                </a:cubicBezTo>
                <a:cubicBezTo>
                  <a:pt x="150" y="176"/>
                  <a:pt x="150" y="176"/>
                  <a:pt x="150" y="176"/>
                </a:cubicBezTo>
                <a:cubicBezTo>
                  <a:pt x="139" y="190"/>
                  <a:pt x="126" y="202"/>
                  <a:pt x="110" y="211"/>
                </a:cubicBezTo>
                <a:lnTo>
                  <a:pt x="110" y="196"/>
                </a:lnTo>
                <a:close/>
                <a:moveTo>
                  <a:pt x="116" y="212"/>
                </a:moveTo>
                <a:cubicBezTo>
                  <a:pt x="132" y="203"/>
                  <a:pt x="145" y="191"/>
                  <a:pt x="155" y="176"/>
                </a:cubicBezTo>
                <a:cubicBezTo>
                  <a:pt x="187" y="176"/>
                  <a:pt x="187" y="176"/>
                  <a:pt x="187" y="176"/>
                </a:cubicBezTo>
                <a:cubicBezTo>
                  <a:pt x="169" y="196"/>
                  <a:pt x="144" y="209"/>
                  <a:pt x="116" y="212"/>
                </a:cubicBezTo>
                <a:close/>
                <a:moveTo>
                  <a:pt x="190" y="172"/>
                </a:moveTo>
                <a:cubicBezTo>
                  <a:pt x="157" y="172"/>
                  <a:pt x="157" y="172"/>
                  <a:pt x="157" y="172"/>
                </a:cubicBezTo>
                <a:cubicBezTo>
                  <a:pt x="165" y="160"/>
                  <a:pt x="171" y="146"/>
                  <a:pt x="173" y="132"/>
                </a:cubicBezTo>
                <a:cubicBezTo>
                  <a:pt x="174" y="132"/>
                  <a:pt x="175" y="132"/>
                  <a:pt x="176" y="132"/>
                </a:cubicBezTo>
                <a:cubicBezTo>
                  <a:pt x="189" y="132"/>
                  <a:pt x="199" y="122"/>
                  <a:pt x="200" y="110"/>
                </a:cubicBezTo>
                <a:cubicBezTo>
                  <a:pt x="212" y="110"/>
                  <a:pt x="212" y="110"/>
                  <a:pt x="212" y="110"/>
                </a:cubicBezTo>
                <a:cubicBezTo>
                  <a:pt x="212" y="133"/>
                  <a:pt x="203" y="155"/>
                  <a:pt x="190" y="1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grpSp>
        <p:nvGrpSpPr>
          <p:cNvPr id="139" name="Group 138">
            <a:extLst>
              <a:ext uri="{FF2B5EF4-FFF2-40B4-BE49-F238E27FC236}">
                <a16:creationId xmlns:a16="http://schemas.microsoft.com/office/drawing/2014/main" id="{2D4C1C79-314B-44C7-9321-ABEF45BB7631}"/>
              </a:ext>
            </a:extLst>
          </p:cNvPr>
          <p:cNvGrpSpPr/>
          <p:nvPr/>
        </p:nvGrpSpPr>
        <p:grpSpPr>
          <a:xfrm>
            <a:off x="1999625" y="4461804"/>
            <a:ext cx="625475" cy="549275"/>
            <a:chOff x="7188200" y="5467350"/>
            <a:chExt cx="625475" cy="549275"/>
          </a:xfrm>
          <a:solidFill>
            <a:schemeClr val="bg1"/>
          </a:solidFill>
        </p:grpSpPr>
        <p:sp>
          <p:nvSpPr>
            <p:cNvPr id="140" name="Freeform 16">
              <a:extLst>
                <a:ext uri="{FF2B5EF4-FFF2-40B4-BE49-F238E27FC236}">
                  <a16:creationId xmlns:a16="http://schemas.microsoft.com/office/drawing/2014/main" id="{083E2EFB-C405-4C96-989D-B60A0F767178}"/>
                </a:ext>
              </a:extLst>
            </p:cNvPr>
            <p:cNvSpPr>
              <a:spLocks/>
            </p:cNvSpPr>
            <p:nvPr/>
          </p:nvSpPr>
          <p:spPr bwMode="auto">
            <a:xfrm>
              <a:off x="7269163" y="5511800"/>
              <a:ext cx="309563" cy="504825"/>
            </a:xfrm>
            <a:custGeom>
              <a:avLst/>
              <a:gdLst>
                <a:gd name="T0" fmla="*/ 110 w 110"/>
                <a:gd name="T1" fmla="*/ 178 h 180"/>
                <a:gd name="T2" fmla="*/ 81 w 110"/>
                <a:gd name="T3" fmla="*/ 166 h 180"/>
                <a:gd name="T4" fmla="*/ 4 w 110"/>
                <a:gd name="T5" fmla="*/ 81 h 180"/>
                <a:gd name="T6" fmla="*/ 53 w 110"/>
                <a:gd name="T7" fmla="*/ 3 h 180"/>
                <a:gd name="T8" fmla="*/ 53 w 110"/>
                <a:gd name="T9" fmla="*/ 0 h 180"/>
                <a:gd name="T10" fmla="*/ 0 w 110"/>
                <a:gd name="T11" fmla="*/ 81 h 180"/>
                <a:gd name="T12" fmla="*/ 80 w 110"/>
                <a:gd name="T13" fmla="*/ 170 h 180"/>
                <a:gd name="T14" fmla="*/ 102 w 110"/>
                <a:gd name="T15" fmla="*/ 180 h 180"/>
                <a:gd name="T16" fmla="*/ 110 w 110"/>
                <a:gd name="T17" fmla="*/ 180 h 180"/>
                <a:gd name="T18" fmla="*/ 110 w 110"/>
                <a:gd name="T1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80">
                  <a:moveTo>
                    <a:pt x="110" y="178"/>
                  </a:moveTo>
                  <a:cubicBezTo>
                    <a:pt x="105" y="169"/>
                    <a:pt x="81" y="166"/>
                    <a:pt x="81" y="166"/>
                  </a:cubicBezTo>
                  <a:cubicBezTo>
                    <a:pt x="37" y="162"/>
                    <a:pt x="4" y="126"/>
                    <a:pt x="4" y="81"/>
                  </a:cubicBezTo>
                  <a:cubicBezTo>
                    <a:pt x="4" y="47"/>
                    <a:pt x="24" y="17"/>
                    <a:pt x="53" y="3"/>
                  </a:cubicBezTo>
                  <a:cubicBezTo>
                    <a:pt x="52" y="2"/>
                    <a:pt x="52" y="1"/>
                    <a:pt x="53" y="0"/>
                  </a:cubicBezTo>
                  <a:cubicBezTo>
                    <a:pt x="21" y="14"/>
                    <a:pt x="0" y="46"/>
                    <a:pt x="0" y="81"/>
                  </a:cubicBezTo>
                  <a:cubicBezTo>
                    <a:pt x="0" y="127"/>
                    <a:pt x="34" y="166"/>
                    <a:pt x="80" y="170"/>
                  </a:cubicBezTo>
                  <a:cubicBezTo>
                    <a:pt x="80" y="170"/>
                    <a:pt x="97" y="171"/>
                    <a:pt x="102" y="180"/>
                  </a:cubicBezTo>
                  <a:cubicBezTo>
                    <a:pt x="102" y="180"/>
                    <a:pt x="109" y="180"/>
                    <a:pt x="110" y="180"/>
                  </a:cubicBezTo>
                  <a:cubicBezTo>
                    <a:pt x="110" y="179"/>
                    <a:pt x="110" y="179"/>
                    <a:pt x="110" y="178"/>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41" name="Freeform 17">
              <a:extLst>
                <a:ext uri="{FF2B5EF4-FFF2-40B4-BE49-F238E27FC236}">
                  <a16:creationId xmlns:a16="http://schemas.microsoft.com/office/drawing/2014/main" id="{3DEE0023-6D5B-41CF-A43D-9C2D6B2E8B45}"/>
                </a:ext>
              </a:extLst>
            </p:cNvPr>
            <p:cNvSpPr>
              <a:spLocks noEditPoints="1"/>
            </p:cNvSpPr>
            <p:nvPr/>
          </p:nvSpPr>
          <p:spPr bwMode="auto">
            <a:xfrm>
              <a:off x="7292975" y="5495925"/>
              <a:ext cx="52388" cy="88900"/>
            </a:xfrm>
            <a:custGeom>
              <a:avLst/>
              <a:gdLst>
                <a:gd name="T0" fmla="*/ 8 w 19"/>
                <a:gd name="T1" fmla="*/ 6 h 32"/>
                <a:gd name="T2" fmla="*/ 14 w 19"/>
                <a:gd name="T3" fmla="*/ 18 h 32"/>
                <a:gd name="T4" fmla="*/ 11 w 19"/>
                <a:gd name="T5" fmla="*/ 28 h 32"/>
                <a:gd name="T6" fmla="*/ 5 w 19"/>
                <a:gd name="T7" fmla="*/ 19 h 32"/>
                <a:gd name="T8" fmla="*/ 8 w 19"/>
                <a:gd name="T9" fmla="*/ 6 h 32"/>
                <a:gd name="T10" fmla="*/ 7 w 19"/>
                <a:gd name="T11" fmla="*/ 0 h 32"/>
                <a:gd name="T12" fmla="*/ 1 w 19"/>
                <a:gd name="T13" fmla="*/ 20 h 32"/>
                <a:gd name="T14" fmla="*/ 11 w 19"/>
                <a:gd name="T15" fmla="*/ 32 h 32"/>
                <a:gd name="T16" fmla="*/ 11 w 19"/>
                <a:gd name="T17" fmla="*/ 32 h 32"/>
                <a:gd name="T18" fmla="*/ 18 w 19"/>
                <a:gd name="T19" fmla="*/ 18 h 32"/>
                <a:gd name="T20" fmla="*/ 7 w 19"/>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2">
                  <a:moveTo>
                    <a:pt x="8" y="6"/>
                  </a:moveTo>
                  <a:cubicBezTo>
                    <a:pt x="10" y="9"/>
                    <a:pt x="13" y="13"/>
                    <a:pt x="14" y="18"/>
                  </a:cubicBezTo>
                  <a:cubicBezTo>
                    <a:pt x="14" y="23"/>
                    <a:pt x="12" y="26"/>
                    <a:pt x="11" y="28"/>
                  </a:cubicBezTo>
                  <a:cubicBezTo>
                    <a:pt x="9" y="27"/>
                    <a:pt x="6" y="24"/>
                    <a:pt x="5" y="19"/>
                  </a:cubicBezTo>
                  <a:cubicBezTo>
                    <a:pt x="5" y="14"/>
                    <a:pt x="6" y="10"/>
                    <a:pt x="8" y="6"/>
                  </a:cubicBezTo>
                  <a:close/>
                  <a:moveTo>
                    <a:pt x="7" y="0"/>
                  </a:moveTo>
                  <a:cubicBezTo>
                    <a:pt x="7" y="0"/>
                    <a:pt x="0" y="9"/>
                    <a:pt x="1" y="20"/>
                  </a:cubicBezTo>
                  <a:cubicBezTo>
                    <a:pt x="2" y="28"/>
                    <a:pt x="9" y="32"/>
                    <a:pt x="11" y="32"/>
                  </a:cubicBezTo>
                  <a:cubicBezTo>
                    <a:pt x="11" y="32"/>
                    <a:pt x="11" y="32"/>
                    <a:pt x="11" y="32"/>
                  </a:cubicBezTo>
                  <a:cubicBezTo>
                    <a:pt x="13" y="32"/>
                    <a:pt x="19" y="26"/>
                    <a:pt x="18" y="18"/>
                  </a:cubicBezTo>
                  <a:cubicBezTo>
                    <a:pt x="16" y="7"/>
                    <a:pt x="7" y="0"/>
                    <a:pt x="7"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42" name="Freeform 18">
              <a:extLst>
                <a:ext uri="{FF2B5EF4-FFF2-40B4-BE49-F238E27FC236}">
                  <a16:creationId xmlns:a16="http://schemas.microsoft.com/office/drawing/2014/main" id="{3908160B-AB4A-4491-B249-5C738FD1FF4D}"/>
                </a:ext>
              </a:extLst>
            </p:cNvPr>
            <p:cNvSpPr>
              <a:spLocks noEditPoints="1"/>
            </p:cNvSpPr>
            <p:nvPr/>
          </p:nvSpPr>
          <p:spPr bwMode="auto">
            <a:xfrm>
              <a:off x="7356475" y="5467350"/>
              <a:ext cx="57150" cy="66675"/>
            </a:xfrm>
            <a:custGeom>
              <a:avLst/>
              <a:gdLst>
                <a:gd name="T0" fmla="*/ 14 w 20"/>
                <a:gd name="T1" fmla="*/ 6 h 24"/>
                <a:gd name="T2" fmla="*/ 12 w 20"/>
                <a:gd name="T3" fmla="*/ 16 h 24"/>
                <a:gd name="T4" fmla="*/ 6 w 20"/>
                <a:gd name="T5" fmla="*/ 20 h 24"/>
                <a:gd name="T6" fmla="*/ 7 w 20"/>
                <a:gd name="T7" fmla="*/ 13 h 24"/>
                <a:gd name="T8" fmla="*/ 14 w 20"/>
                <a:gd name="T9" fmla="*/ 6 h 24"/>
                <a:gd name="T10" fmla="*/ 17 w 20"/>
                <a:gd name="T11" fmla="*/ 0 h 24"/>
                <a:gd name="T12" fmla="*/ 3 w 20"/>
                <a:gd name="T13" fmla="*/ 11 h 24"/>
                <a:gd name="T14" fmla="*/ 4 w 20"/>
                <a:gd name="T15" fmla="*/ 24 h 24"/>
                <a:gd name="T16" fmla="*/ 5 w 20"/>
                <a:gd name="T17" fmla="*/ 24 h 24"/>
                <a:gd name="T18" fmla="*/ 15 w 20"/>
                <a:gd name="T19" fmla="*/ 18 h 24"/>
                <a:gd name="T20" fmla="*/ 17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14" y="6"/>
                  </a:moveTo>
                  <a:cubicBezTo>
                    <a:pt x="14" y="9"/>
                    <a:pt x="14" y="13"/>
                    <a:pt x="12" y="16"/>
                  </a:cubicBezTo>
                  <a:cubicBezTo>
                    <a:pt x="10" y="19"/>
                    <a:pt x="8" y="20"/>
                    <a:pt x="6" y="20"/>
                  </a:cubicBezTo>
                  <a:cubicBezTo>
                    <a:pt x="6" y="19"/>
                    <a:pt x="5" y="16"/>
                    <a:pt x="7" y="13"/>
                  </a:cubicBezTo>
                  <a:cubicBezTo>
                    <a:pt x="9" y="10"/>
                    <a:pt x="11" y="8"/>
                    <a:pt x="14" y="6"/>
                  </a:cubicBezTo>
                  <a:close/>
                  <a:moveTo>
                    <a:pt x="17" y="0"/>
                  </a:moveTo>
                  <a:cubicBezTo>
                    <a:pt x="17" y="0"/>
                    <a:pt x="7" y="3"/>
                    <a:pt x="3" y="11"/>
                  </a:cubicBezTo>
                  <a:cubicBezTo>
                    <a:pt x="0" y="17"/>
                    <a:pt x="3" y="23"/>
                    <a:pt x="4" y="24"/>
                  </a:cubicBezTo>
                  <a:cubicBezTo>
                    <a:pt x="4" y="24"/>
                    <a:pt x="5" y="24"/>
                    <a:pt x="5" y="24"/>
                  </a:cubicBezTo>
                  <a:cubicBezTo>
                    <a:pt x="8" y="24"/>
                    <a:pt x="13" y="23"/>
                    <a:pt x="15" y="18"/>
                  </a:cubicBezTo>
                  <a:cubicBezTo>
                    <a:pt x="20" y="10"/>
                    <a:pt x="17" y="0"/>
                    <a:pt x="17"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43" name="Freeform 19">
              <a:extLst>
                <a:ext uri="{FF2B5EF4-FFF2-40B4-BE49-F238E27FC236}">
                  <a16:creationId xmlns:a16="http://schemas.microsoft.com/office/drawing/2014/main" id="{FB18601C-C47D-4C4C-A4E3-DA7D2A944D36}"/>
                </a:ext>
              </a:extLst>
            </p:cNvPr>
            <p:cNvSpPr>
              <a:spLocks noEditPoints="1"/>
            </p:cNvSpPr>
            <p:nvPr/>
          </p:nvSpPr>
          <p:spPr bwMode="auto">
            <a:xfrm>
              <a:off x="7410450" y="5489575"/>
              <a:ext cx="76200" cy="42863"/>
            </a:xfrm>
            <a:custGeom>
              <a:avLst/>
              <a:gdLst>
                <a:gd name="T0" fmla="*/ 14 w 27"/>
                <a:gd name="T1" fmla="*/ 4 h 15"/>
                <a:gd name="T2" fmla="*/ 14 w 27"/>
                <a:gd name="T3" fmla="*/ 4 h 15"/>
                <a:gd name="T4" fmla="*/ 20 w 27"/>
                <a:gd name="T5" fmla="*/ 5 h 15"/>
                <a:gd name="T6" fmla="*/ 12 w 27"/>
                <a:gd name="T7" fmla="*/ 10 h 15"/>
                <a:gd name="T8" fmla="*/ 9 w 27"/>
                <a:gd name="T9" fmla="*/ 11 h 15"/>
                <a:gd name="T10" fmla="*/ 5 w 27"/>
                <a:gd name="T11" fmla="*/ 9 h 15"/>
                <a:gd name="T12" fmla="*/ 10 w 27"/>
                <a:gd name="T13" fmla="*/ 5 h 15"/>
                <a:gd name="T14" fmla="*/ 14 w 27"/>
                <a:gd name="T15" fmla="*/ 4 h 15"/>
                <a:gd name="T16" fmla="*/ 14 w 27"/>
                <a:gd name="T17" fmla="*/ 0 h 15"/>
                <a:gd name="T18" fmla="*/ 9 w 27"/>
                <a:gd name="T19" fmla="*/ 1 h 15"/>
                <a:gd name="T20" fmla="*/ 0 w 27"/>
                <a:gd name="T21" fmla="*/ 11 h 15"/>
                <a:gd name="T22" fmla="*/ 9 w 27"/>
                <a:gd name="T23" fmla="*/ 15 h 15"/>
                <a:gd name="T24" fmla="*/ 13 w 27"/>
                <a:gd name="T25" fmla="*/ 14 h 15"/>
                <a:gd name="T26" fmla="*/ 27 w 27"/>
                <a:gd name="T27" fmla="*/ 3 h 15"/>
                <a:gd name="T28" fmla="*/ 14 w 27"/>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15">
                  <a:moveTo>
                    <a:pt x="14" y="4"/>
                  </a:moveTo>
                  <a:cubicBezTo>
                    <a:pt x="14" y="4"/>
                    <a:pt x="14" y="4"/>
                    <a:pt x="14" y="4"/>
                  </a:cubicBezTo>
                  <a:cubicBezTo>
                    <a:pt x="16" y="4"/>
                    <a:pt x="18" y="5"/>
                    <a:pt x="20" y="5"/>
                  </a:cubicBezTo>
                  <a:cubicBezTo>
                    <a:pt x="18" y="7"/>
                    <a:pt x="15" y="9"/>
                    <a:pt x="12" y="10"/>
                  </a:cubicBezTo>
                  <a:cubicBezTo>
                    <a:pt x="11" y="10"/>
                    <a:pt x="10" y="11"/>
                    <a:pt x="9" y="11"/>
                  </a:cubicBezTo>
                  <a:cubicBezTo>
                    <a:pt x="7" y="11"/>
                    <a:pt x="6" y="10"/>
                    <a:pt x="5" y="9"/>
                  </a:cubicBezTo>
                  <a:cubicBezTo>
                    <a:pt x="5" y="8"/>
                    <a:pt x="7" y="6"/>
                    <a:pt x="10" y="5"/>
                  </a:cubicBezTo>
                  <a:cubicBezTo>
                    <a:pt x="11" y="4"/>
                    <a:pt x="13" y="4"/>
                    <a:pt x="14" y="4"/>
                  </a:cubicBezTo>
                  <a:close/>
                  <a:moveTo>
                    <a:pt x="14" y="0"/>
                  </a:moveTo>
                  <a:cubicBezTo>
                    <a:pt x="13" y="0"/>
                    <a:pt x="11" y="0"/>
                    <a:pt x="9" y="1"/>
                  </a:cubicBezTo>
                  <a:cubicBezTo>
                    <a:pt x="2" y="3"/>
                    <a:pt x="0" y="9"/>
                    <a:pt x="0" y="11"/>
                  </a:cubicBezTo>
                  <a:cubicBezTo>
                    <a:pt x="1" y="12"/>
                    <a:pt x="4" y="15"/>
                    <a:pt x="9" y="15"/>
                  </a:cubicBezTo>
                  <a:cubicBezTo>
                    <a:pt x="10" y="15"/>
                    <a:pt x="11" y="14"/>
                    <a:pt x="13" y="14"/>
                  </a:cubicBezTo>
                  <a:cubicBezTo>
                    <a:pt x="21" y="12"/>
                    <a:pt x="27" y="3"/>
                    <a:pt x="27" y="3"/>
                  </a:cubicBezTo>
                  <a:cubicBezTo>
                    <a:pt x="27" y="3"/>
                    <a:pt x="21" y="0"/>
                    <a:pt x="14"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44" name="Freeform 20">
              <a:extLst>
                <a:ext uri="{FF2B5EF4-FFF2-40B4-BE49-F238E27FC236}">
                  <a16:creationId xmlns:a16="http://schemas.microsoft.com/office/drawing/2014/main" id="{D67B6249-8CBD-4E61-9B07-3848D381C741}"/>
                </a:ext>
              </a:extLst>
            </p:cNvPr>
            <p:cNvSpPr>
              <a:spLocks noEditPoints="1"/>
            </p:cNvSpPr>
            <p:nvPr/>
          </p:nvSpPr>
          <p:spPr bwMode="auto">
            <a:xfrm>
              <a:off x="7362825" y="5534025"/>
              <a:ext cx="77788" cy="39688"/>
            </a:xfrm>
            <a:custGeom>
              <a:avLst/>
              <a:gdLst>
                <a:gd name="T0" fmla="*/ 11 w 28"/>
                <a:gd name="T1" fmla="*/ 4 h 14"/>
                <a:gd name="T2" fmla="*/ 11 w 28"/>
                <a:gd name="T3" fmla="*/ 4 h 14"/>
                <a:gd name="T4" fmla="*/ 12 w 28"/>
                <a:gd name="T5" fmla="*/ 4 h 14"/>
                <a:gd name="T6" fmla="*/ 21 w 28"/>
                <a:gd name="T7" fmla="*/ 8 h 14"/>
                <a:gd name="T8" fmla="*/ 12 w 28"/>
                <a:gd name="T9" fmla="*/ 10 h 14"/>
                <a:gd name="T10" fmla="*/ 11 w 28"/>
                <a:gd name="T11" fmla="*/ 10 h 14"/>
                <a:gd name="T12" fmla="*/ 5 w 28"/>
                <a:gd name="T13" fmla="*/ 7 h 14"/>
                <a:gd name="T14" fmla="*/ 11 w 28"/>
                <a:gd name="T15" fmla="*/ 4 h 14"/>
                <a:gd name="T16" fmla="*/ 11 w 28"/>
                <a:gd name="T17" fmla="*/ 0 h 14"/>
                <a:gd name="T18" fmla="*/ 0 w 28"/>
                <a:gd name="T19" fmla="*/ 6 h 14"/>
                <a:gd name="T20" fmla="*/ 11 w 28"/>
                <a:gd name="T21" fmla="*/ 14 h 14"/>
                <a:gd name="T22" fmla="*/ 12 w 28"/>
                <a:gd name="T23" fmla="*/ 14 h 14"/>
                <a:gd name="T24" fmla="*/ 28 w 28"/>
                <a:gd name="T25" fmla="*/ 8 h 14"/>
                <a:gd name="T26" fmla="*/ 12 w 28"/>
                <a:gd name="T27" fmla="*/ 0 h 14"/>
                <a:gd name="T28" fmla="*/ 11 w 28"/>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4">
                  <a:moveTo>
                    <a:pt x="11" y="4"/>
                  </a:moveTo>
                  <a:cubicBezTo>
                    <a:pt x="11" y="4"/>
                    <a:pt x="11" y="4"/>
                    <a:pt x="11" y="4"/>
                  </a:cubicBezTo>
                  <a:cubicBezTo>
                    <a:pt x="11" y="4"/>
                    <a:pt x="11" y="4"/>
                    <a:pt x="12" y="4"/>
                  </a:cubicBezTo>
                  <a:cubicBezTo>
                    <a:pt x="15" y="4"/>
                    <a:pt x="18" y="6"/>
                    <a:pt x="21" y="8"/>
                  </a:cubicBezTo>
                  <a:cubicBezTo>
                    <a:pt x="18" y="9"/>
                    <a:pt x="15" y="10"/>
                    <a:pt x="12" y="10"/>
                  </a:cubicBezTo>
                  <a:cubicBezTo>
                    <a:pt x="12" y="10"/>
                    <a:pt x="12" y="10"/>
                    <a:pt x="11" y="10"/>
                  </a:cubicBezTo>
                  <a:cubicBezTo>
                    <a:pt x="8" y="10"/>
                    <a:pt x="6" y="8"/>
                    <a:pt x="5" y="7"/>
                  </a:cubicBezTo>
                  <a:cubicBezTo>
                    <a:pt x="6" y="6"/>
                    <a:pt x="8" y="4"/>
                    <a:pt x="11" y="4"/>
                  </a:cubicBezTo>
                  <a:close/>
                  <a:moveTo>
                    <a:pt x="11" y="0"/>
                  </a:moveTo>
                  <a:cubicBezTo>
                    <a:pt x="5" y="0"/>
                    <a:pt x="1" y="5"/>
                    <a:pt x="0" y="6"/>
                  </a:cubicBezTo>
                  <a:cubicBezTo>
                    <a:pt x="0" y="8"/>
                    <a:pt x="4" y="13"/>
                    <a:pt x="11" y="14"/>
                  </a:cubicBezTo>
                  <a:cubicBezTo>
                    <a:pt x="11" y="14"/>
                    <a:pt x="12" y="14"/>
                    <a:pt x="12" y="14"/>
                  </a:cubicBezTo>
                  <a:cubicBezTo>
                    <a:pt x="21" y="14"/>
                    <a:pt x="28" y="8"/>
                    <a:pt x="28" y="8"/>
                  </a:cubicBezTo>
                  <a:cubicBezTo>
                    <a:pt x="28" y="8"/>
                    <a:pt x="21" y="1"/>
                    <a:pt x="12" y="0"/>
                  </a:cubicBezTo>
                  <a:cubicBezTo>
                    <a:pt x="12" y="0"/>
                    <a:pt x="11" y="0"/>
                    <a:pt x="11"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45" name="Freeform 21">
              <a:extLst>
                <a:ext uri="{FF2B5EF4-FFF2-40B4-BE49-F238E27FC236}">
                  <a16:creationId xmlns:a16="http://schemas.microsoft.com/office/drawing/2014/main" id="{4C651F46-9791-47E5-B3B9-AE1888A6B8C7}"/>
                </a:ext>
              </a:extLst>
            </p:cNvPr>
            <p:cNvSpPr>
              <a:spLocks noEditPoints="1"/>
            </p:cNvSpPr>
            <p:nvPr/>
          </p:nvSpPr>
          <p:spPr bwMode="auto">
            <a:xfrm>
              <a:off x="7278688" y="5651500"/>
              <a:ext cx="73025" cy="68263"/>
            </a:xfrm>
            <a:custGeom>
              <a:avLst/>
              <a:gdLst>
                <a:gd name="T0" fmla="*/ 21 w 26"/>
                <a:gd name="T1" fmla="*/ 5 h 24"/>
                <a:gd name="T2" fmla="*/ 15 w 26"/>
                <a:gd name="T3" fmla="*/ 17 h 24"/>
                <a:gd name="T4" fmla="*/ 7 w 26"/>
                <a:gd name="T5" fmla="*/ 20 h 24"/>
                <a:gd name="T6" fmla="*/ 5 w 26"/>
                <a:gd name="T7" fmla="*/ 20 h 24"/>
                <a:gd name="T8" fmla="*/ 9 w 26"/>
                <a:gd name="T9" fmla="*/ 11 h 24"/>
                <a:gd name="T10" fmla="*/ 21 w 26"/>
                <a:gd name="T11" fmla="*/ 5 h 24"/>
                <a:gd name="T12" fmla="*/ 26 w 26"/>
                <a:gd name="T13" fmla="*/ 0 h 24"/>
                <a:gd name="T14" fmla="*/ 6 w 26"/>
                <a:gd name="T15" fmla="*/ 8 h 24"/>
                <a:gd name="T16" fmla="*/ 2 w 26"/>
                <a:gd name="T17" fmla="*/ 23 h 24"/>
                <a:gd name="T18" fmla="*/ 7 w 26"/>
                <a:gd name="T19" fmla="*/ 24 h 24"/>
                <a:gd name="T20" fmla="*/ 17 w 26"/>
                <a:gd name="T21" fmla="*/ 20 h 24"/>
                <a:gd name="T22" fmla="*/ 26 w 2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4">
                  <a:moveTo>
                    <a:pt x="21" y="5"/>
                  </a:moveTo>
                  <a:cubicBezTo>
                    <a:pt x="20" y="8"/>
                    <a:pt x="18" y="13"/>
                    <a:pt x="15" y="17"/>
                  </a:cubicBezTo>
                  <a:cubicBezTo>
                    <a:pt x="12" y="20"/>
                    <a:pt x="8" y="20"/>
                    <a:pt x="7" y="20"/>
                  </a:cubicBezTo>
                  <a:cubicBezTo>
                    <a:pt x="6" y="20"/>
                    <a:pt x="6" y="20"/>
                    <a:pt x="5" y="20"/>
                  </a:cubicBezTo>
                  <a:cubicBezTo>
                    <a:pt x="5" y="18"/>
                    <a:pt x="6" y="14"/>
                    <a:pt x="9" y="11"/>
                  </a:cubicBezTo>
                  <a:cubicBezTo>
                    <a:pt x="13" y="7"/>
                    <a:pt x="17" y="6"/>
                    <a:pt x="21" y="5"/>
                  </a:cubicBezTo>
                  <a:close/>
                  <a:moveTo>
                    <a:pt x="26" y="0"/>
                  </a:moveTo>
                  <a:cubicBezTo>
                    <a:pt x="26" y="0"/>
                    <a:pt x="14" y="0"/>
                    <a:pt x="6" y="8"/>
                  </a:cubicBezTo>
                  <a:cubicBezTo>
                    <a:pt x="0" y="13"/>
                    <a:pt x="1" y="21"/>
                    <a:pt x="2" y="23"/>
                  </a:cubicBezTo>
                  <a:cubicBezTo>
                    <a:pt x="3" y="23"/>
                    <a:pt x="4" y="24"/>
                    <a:pt x="7" y="24"/>
                  </a:cubicBezTo>
                  <a:cubicBezTo>
                    <a:pt x="10" y="24"/>
                    <a:pt x="14" y="23"/>
                    <a:pt x="17" y="20"/>
                  </a:cubicBezTo>
                  <a:cubicBezTo>
                    <a:pt x="25" y="12"/>
                    <a:pt x="26" y="0"/>
                    <a:pt x="26"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46" name="Freeform 22">
              <a:extLst>
                <a:ext uri="{FF2B5EF4-FFF2-40B4-BE49-F238E27FC236}">
                  <a16:creationId xmlns:a16="http://schemas.microsoft.com/office/drawing/2014/main" id="{D34899E8-EA7E-45BA-8935-26C70D13FC08}"/>
                </a:ext>
              </a:extLst>
            </p:cNvPr>
            <p:cNvSpPr>
              <a:spLocks noEditPoints="1"/>
            </p:cNvSpPr>
            <p:nvPr/>
          </p:nvSpPr>
          <p:spPr bwMode="auto">
            <a:xfrm>
              <a:off x="7312025" y="5584825"/>
              <a:ext cx="87313" cy="50800"/>
            </a:xfrm>
            <a:custGeom>
              <a:avLst/>
              <a:gdLst>
                <a:gd name="T0" fmla="*/ 19 w 31"/>
                <a:gd name="T1" fmla="*/ 4 h 18"/>
                <a:gd name="T2" fmla="*/ 25 w 31"/>
                <a:gd name="T3" fmla="*/ 5 h 18"/>
                <a:gd name="T4" fmla="*/ 14 w 31"/>
                <a:gd name="T5" fmla="*/ 13 h 18"/>
                <a:gd name="T6" fmla="*/ 10 w 31"/>
                <a:gd name="T7" fmla="*/ 14 h 18"/>
                <a:gd name="T8" fmla="*/ 5 w 31"/>
                <a:gd name="T9" fmla="*/ 13 h 18"/>
                <a:gd name="T10" fmla="*/ 11 w 31"/>
                <a:gd name="T11" fmla="*/ 6 h 18"/>
                <a:gd name="T12" fmla="*/ 19 w 31"/>
                <a:gd name="T13" fmla="*/ 4 h 18"/>
                <a:gd name="T14" fmla="*/ 19 w 31"/>
                <a:gd name="T15" fmla="*/ 0 h 18"/>
                <a:gd name="T16" fmla="*/ 10 w 31"/>
                <a:gd name="T17" fmla="*/ 2 h 18"/>
                <a:gd name="T18" fmla="*/ 1 w 31"/>
                <a:gd name="T19" fmla="*/ 15 h 18"/>
                <a:gd name="T20" fmla="*/ 10 w 31"/>
                <a:gd name="T21" fmla="*/ 18 h 18"/>
                <a:gd name="T22" fmla="*/ 16 w 31"/>
                <a:gd name="T23" fmla="*/ 17 h 18"/>
                <a:gd name="T24" fmla="*/ 31 w 31"/>
                <a:gd name="T25" fmla="*/ 2 h 18"/>
                <a:gd name="T26" fmla="*/ 19 w 31"/>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8">
                  <a:moveTo>
                    <a:pt x="19" y="4"/>
                  </a:moveTo>
                  <a:cubicBezTo>
                    <a:pt x="21" y="4"/>
                    <a:pt x="23" y="4"/>
                    <a:pt x="25" y="5"/>
                  </a:cubicBezTo>
                  <a:cubicBezTo>
                    <a:pt x="22" y="8"/>
                    <a:pt x="19" y="11"/>
                    <a:pt x="14" y="13"/>
                  </a:cubicBezTo>
                  <a:cubicBezTo>
                    <a:pt x="13" y="14"/>
                    <a:pt x="11" y="14"/>
                    <a:pt x="10" y="14"/>
                  </a:cubicBezTo>
                  <a:cubicBezTo>
                    <a:pt x="8" y="14"/>
                    <a:pt x="6" y="13"/>
                    <a:pt x="5" y="13"/>
                  </a:cubicBezTo>
                  <a:cubicBezTo>
                    <a:pt x="5" y="11"/>
                    <a:pt x="7" y="7"/>
                    <a:pt x="11" y="6"/>
                  </a:cubicBezTo>
                  <a:cubicBezTo>
                    <a:pt x="14" y="5"/>
                    <a:pt x="16" y="4"/>
                    <a:pt x="19" y="4"/>
                  </a:cubicBezTo>
                  <a:close/>
                  <a:moveTo>
                    <a:pt x="19" y="0"/>
                  </a:moveTo>
                  <a:cubicBezTo>
                    <a:pt x="16" y="0"/>
                    <a:pt x="13" y="1"/>
                    <a:pt x="10" y="2"/>
                  </a:cubicBezTo>
                  <a:cubicBezTo>
                    <a:pt x="2" y="5"/>
                    <a:pt x="0" y="13"/>
                    <a:pt x="1" y="15"/>
                  </a:cubicBezTo>
                  <a:cubicBezTo>
                    <a:pt x="1" y="16"/>
                    <a:pt x="5" y="18"/>
                    <a:pt x="10" y="18"/>
                  </a:cubicBezTo>
                  <a:cubicBezTo>
                    <a:pt x="12" y="18"/>
                    <a:pt x="14" y="18"/>
                    <a:pt x="16" y="17"/>
                  </a:cubicBezTo>
                  <a:cubicBezTo>
                    <a:pt x="26" y="13"/>
                    <a:pt x="31" y="2"/>
                    <a:pt x="31" y="2"/>
                  </a:cubicBezTo>
                  <a:cubicBezTo>
                    <a:pt x="31" y="2"/>
                    <a:pt x="26" y="0"/>
                    <a:pt x="19"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47" name="Freeform 23">
              <a:extLst>
                <a:ext uri="{FF2B5EF4-FFF2-40B4-BE49-F238E27FC236}">
                  <a16:creationId xmlns:a16="http://schemas.microsoft.com/office/drawing/2014/main" id="{CF8BF6D5-0B2C-4DED-8B09-7D4DCAD3E584}"/>
                </a:ext>
              </a:extLst>
            </p:cNvPr>
            <p:cNvSpPr>
              <a:spLocks noEditPoints="1"/>
            </p:cNvSpPr>
            <p:nvPr/>
          </p:nvSpPr>
          <p:spPr bwMode="auto">
            <a:xfrm>
              <a:off x="7278688" y="5722938"/>
              <a:ext cx="66675" cy="77788"/>
            </a:xfrm>
            <a:custGeom>
              <a:avLst/>
              <a:gdLst>
                <a:gd name="T0" fmla="*/ 19 w 24"/>
                <a:gd name="T1" fmla="*/ 6 h 28"/>
                <a:gd name="T2" fmla="*/ 15 w 24"/>
                <a:gd name="T3" fmla="*/ 19 h 28"/>
                <a:gd name="T4" fmla="*/ 7 w 24"/>
                <a:gd name="T5" fmla="*/ 24 h 28"/>
                <a:gd name="T6" fmla="*/ 8 w 24"/>
                <a:gd name="T7" fmla="*/ 14 h 28"/>
                <a:gd name="T8" fmla="*/ 19 w 24"/>
                <a:gd name="T9" fmla="*/ 6 h 28"/>
                <a:gd name="T10" fmla="*/ 22 w 24"/>
                <a:gd name="T11" fmla="*/ 0 h 28"/>
                <a:gd name="T12" fmla="*/ 5 w 24"/>
                <a:gd name="T13" fmla="*/ 12 h 28"/>
                <a:gd name="T14" fmla="*/ 4 w 24"/>
                <a:gd name="T15" fmla="*/ 28 h 28"/>
                <a:gd name="T16" fmla="*/ 6 w 24"/>
                <a:gd name="T17" fmla="*/ 28 h 28"/>
                <a:gd name="T18" fmla="*/ 18 w 24"/>
                <a:gd name="T19" fmla="*/ 21 h 28"/>
                <a:gd name="T20" fmla="*/ 22 w 24"/>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8">
                  <a:moveTo>
                    <a:pt x="19" y="6"/>
                  </a:moveTo>
                  <a:cubicBezTo>
                    <a:pt x="18" y="9"/>
                    <a:pt x="18" y="15"/>
                    <a:pt x="15" y="19"/>
                  </a:cubicBezTo>
                  <a:cubicBezTo>
                    <a:pt x="13" y="23"/>
                    <a:pt x="9" y="24"/>
                    <a:pt x="7" y="24"/>
                  </a:cubicBezTo>
                  <a:cubicBezTo>
                    <a:pt x="6" y="22"/>
                    <a:pt x="6" y="18"/>
                    <a:pt x="8" y="14"/>
                  </a:cubicBezTo>
                  <a:cubicBezTo>
                    <a:pt x="11" y="10"/>
                    <a:pt x="15" y="7"/>
                    <a:pt x="19" y="6"/>
                  </a:cubicBezTo>
                  <a:close/>
                  <a:moveTo>
                    <a:pt x="22" y="0"/>
                  </a:moveTo>
                  <a:cubicBezTo>
                    <a:pt x="22" y="0"/>
                    <a:pt x="11" y="3"/>
                    <a:pt x="5" y="12"/>
                  </a:cubicBezTo>
                  <a:cubicBezTo>
                    <a:pt x="0" y="19"/>
                    <a:pt x="3" y="26"/>
                    <a:pt x="4" y="28"/>
                  </a:cubicBezTo>
                  <a:cubicBezTo>
                    <a:pt x="5" y="28"/>
                    <a:pt x="5" y="28"/>
                    <a:pt x="6" y="28"/>
                  </a:cubicBezTo>
                  <a:cubicBezTo>
                    <a:pt x="9" y="28"/>
                    <a:pt x="15" y="26"/>
                    <a:pt x="18" y="21"/>
                  </a:cubicBezTo>
                  <a:cubicBezTo>
                    <a:pt x="24" y="12"/>
                    <a:pt x="22" y="0"/>
                    <a:pt x="22"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48" name="Freeform 24">
              <a:extLst>
                <a:ext uri="{FF2B5EF4-FFF2-40B4-BE49-F238E27FC236}">
                  <a16:creationId xmlns:a16="http://schemas.microsoft.com/office/drawing/2014/main" id="{B27DC1C5-7350-4466-96C5-D7D2F78F65EC}"/>
                </a:ext>
              </a:extLst>
            </p:cNvPr>
            <p:cNvSpPr>
              <a:spLocks noEditPoints="1"/>
            </p:cNvSpPr>
            <p:nvPr/>
          </p:nvSpPr>
          <p:spPr bwMode="auto">
            <a:xfrm>
              <a:off x="7224713" y="5865813"/>
              <a:ext cx="109538" cy="52388"/>
            </a:xfrm>
            <a:custGeom>
              <a:avLst/>
              <a:gdLst>
                <a:gd name="T0" fmla="*/ 21 w 39"/>
                <a:gd name="T1" fmla="*/ 4 h 19"/>
                <a:gd name="T2" fmla="*/ 21 w 39"/>
                <a:gd name="T3" fmla="*/ 4 h 19"/>
                <a:gd name="T4" fmla="*/ 24 w 39"/>
                <a:gd name="T5" fmla="*/ 4 h 19"/>
                <a:gd name="T6" fmla="*/ 34 w 39"/>
                <a:gd name="T7" fmla="*/ 11 h 19"/>
                <a:gd name="T8" fmla="*/ 24 w 39"/>
                <a:gd name="T9" fmla="*/ 15 h 19"/>
                <a:gd name="T10" fmla="*/ 22 w 39"/>
                <a:gd name="T11" fmla="*/ 15 h 19"/>
                <a:gd name="T12" fmla="*/ 7 w 39"/>
                <a:gd name="T13" fmla="*/ 8 h 19"/>
                <a:gd name="T14" fmla="*/ 21 w 39"/>
                <a:gd name="T15" fmla="*/ 4 h 19"/>
                <a:gd name="T16" fmla="*/ 21 w 39"/>
                <a:gd name="T17" fmla="*/ 0 h 19"/>
                <a:gd name="T18" fmla="*/ 0 w 39"/>
                <a:gd name="T19" fmla="*/ 7 h 19"/>
                <a:gd name="T20" fmla="*/ 22 w 39"/>
                <a:gd name="T21" fmla="*/ 19 h 19"/>
                <a:gd name="T22" fmla="*/ 24 w 39"/>
                <a:gd name="T23" fmla="*/ 19 h 19"/>
                <a:gd name="T24" fmla="*/ 38 w 39"/>
                <a:gd name="T25" fmla="*/ 12 h 19"/>
                <a:gd name="T26" fmla="*/ 24 w 39"/>
                <a:gd name="T27" fmla="*/ 0 h 19"/>
                <a:gd name="T28" fmla="*/ 21 w 39"/>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9">
                  <a:moveTo>
                    <a:pt x="21" y="4"/>
                  </a:moveTo>
                  <a:cubicBezTo>
                    <a:pt x="21" y="4"/>
                    <a:pt x="21" y="4"/>
                    <a:pt x="21" y="4"/>
                  </a:cubicBezTo>
                  <a:cubicBezTo>
                    <a:pt x="22" y="4"/>
                    <a:pt x="23" y="4"/>
                    <a:pt x="24" y="4"/>
                  </a:cubicBezTo>
                  <a:cubicBezTo>
                    <a:pt x="30" y="5"/>
                    <a:pt x="33" y="9"/>
                    <a:pt x="34" y="11"/>
                  </a:cubicBezTo>
                  <a:cubicBezTo>
                    <a:pt x="33" y="13"/>
                    <a:pt x="29" y="15"/>
                    <a:pt x="24" y="15"/>
                  </a:cubicBezTo>
                  <a:cubicBezTo>
                    <a:pt x="24" y="15"/>
                    <a:pt x="23" y="15"/>
                    <a:pt x="22" y="15"/>
                  </a:cubicBezTo>
                  <a:cubicBezTo>
                    <a:pt x="16" y="14"/>
                    <a:pt x="10" y="10"/>
                    <a:pt x="7" y="8"/>
                  </a:cubicBezTo>
                  <a:cubicBezTo>
                    <a:pt x="10" y="6"/>
                    <a:pt x="15" y="4"/>
                    <a:pt x="21" y="4"/>
                  </a:cubicBezTo>
                  <a:close/>
                  <a:moveTo>
                    <a:pt x="21" y="0"/>
                  </a:moveTo>
                  <a:cubicBezTo>
                    <a:pt x="10" y="0"/>
                    <a:pt x="0" y="7"/>
                    <a:pt x="0" y="7"/>
                  </a:cubicBezTo>
                  <a:cubicBezTo>
                    <a:pt x="0" y="7"/>
                    <a:pt x="9" y="18"/>
                    <a:pt x="22" y="19"/>
                  </a:cubicBezTo>
                  <a:cubicBezTo>
                    <a:pt x="23" y="19"/>
                    <a:pt x="23" y="19"/>
                    <a:pt x="24" y="19"/>
                  </a:cubicBezTo>
                  <a:cubicBezTo>
                    <a:pt x="32" y="19"/>
                    <a:pt x="38" y="14"/>
                    <a:pt x="38" y="12"/>
                  </a:cubicBezTo>
                  <a:cubicBezTo>
                    <a:pt x="39" y="9"/>
                    <a:pt x="34" y="1"/>
                    <a:pt x="24" y="0"/>
                  </a:cubicBezTo>
                  <a:cubicBezTo>
                    <a:pt x="23" y="0"/>
                    <a:pt x="22" y="0"/>
                    <a:pt x="21"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49" name="Freeform 25">
              <a:extLst>
                <a:ext uri="{FF2B5EF4-FFF2-40B4-BE49-F238E27FC236}">
                  <a16:creationId xmlns:a16="http://schemas.microsoft.com/office/drawing/2014/main" id="{E7087D39-A32E-4BB0-9DDC-935741F92BDB}"/>
                </a:ext>
              </a:extLst>
            </p:cNvPr>
            <p:cNvSpPr>
              <a:spLocks noEditPoints="1"/>
            </p:cNvSpPr>
            <p:nvPr/>
          </p:nvSpPr>
          <p:spPr bwMode="auto">
            <a:xfrm>
              <a:off x="7305675" y="5784850"/>
              <a:ext cx="79375" cy="92075"/>
            </a:xfrm>
            <a:custGeom>
              <a:avLst/>
              <a:gdLst>
                <a:gd name="T0" fmla="*/ 21 w 28"/>
                <a:gd name="T1" fmla="*/ 5 h 33"/>
                <a:gd name="T2" fmla="*/ 18 w 28"/>
                <a:gd name="T3" fmla="*/ 22 h 33"/>
                <a:gd name="T4" fmla="*/ 8 w 28"/>
                <a:gd name="T5" fmla="*/ 29 h 33"/>
                <a:gd name="T6" fmla="*/ 8 w 28"/>
                <a:gd name="T7" fmla="*/ 17 h 33"/>
                <a:gd name="T8" fmla="*/ 21 w 28"/>
                <a:gd name="T9" fmla="*/ 5 h 33"/>
                <a:gd name="T10" fmla="*/ 24 w 28"/>
                <a:gd name="T11" fmla="*/ 0 h 33"/>
                <a:gd name="T12" fmla="*/ 5 w 28"/>
                <a:gd name="T13" fmla="*/ 15 h 33"/>
                <a:gd name="T14" fmla="*/ 6 w 28"/>
                <a:gd name="T15" fmla="*/ 33 h 33"/>
                <a:gd name="T16" fmla="*/ 7 w 28"/>
                <a:gd name="T17" fmla="*/ 33 h 33"/>
                <a:gd name="T18" fmla="*/ 21 w 28"/>
                <a:gd name="T19" fmla="*/ 24 h 33"/>
                <a:gd name="T20" fmla="*/ 24 w 28"/>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3">
                  <a:moveTo>
                    <a:pt x="21" y="5"/>
                  </a:moveTo>
                  <a:cubicBezTo>
                    <a:pt x="21" y="10"/>
                    <a:pt x="21" y="17"/>
                    <a:pt x="18" y="22"/>
                  </a:cubicBezTo>
                  <a:cubicBezTo>
                    <a:pt x="15" y="27"/>
                    <a:pt x="10" y="29"/>
                    <a:pt x="8" y="29"/>
                  </a:cubicBezTo>
                  <a:cubicBezTo>
                    <a:pt x="7" y="27"/>
                    <a:pt x="5" y="22"/>
                    <a:pt x="8" y="17"/>
                  </a:cubicBezTo>
                  <a:cubicBezTo>
                    <a:pt x="11" y="11"/>
                    <a:pt x="17" y="7"/>
                    <a:pt x="21" y="5"/>
                  </a:cubicBezTo>
                  <a:close/>
                  <a:moveTo>
                    <a:pt x="24" y="0"/>
                  </a:moveTo>
                  <a:cubicBezTo>
                    <a:pt x="24" y="0"/>
                    <a:pt x="11" y="4"/>
                    <a:pt x="5" y="15"/>
                  </a:cubicBezTo>
                  <a:cubicBezTo>
                    <a:pt x="0" y="23"/>
                    <a:pt x="4" y="32"/>
                    <a:pt x="6" y="33"/>
                  </a:cubicBezTo>
                  <a:cubicBezTo>
                    <a:pt x="6" y="33"/>
                    <a:pt x="7" y="33"/>
                    <a:pt x="7" y="33"/>
                  </a:cubicBezTo>
                  <a:cubicBezTo>
                    <a:pt x="11" y="33"/>
                    <a:pt x="18" y="31"/>
                    <a:pt x="21" y="24"/>
                  </a:cubicBezTo>
                  <a:cubicBezTo>
                    <a:pt x="28" y="13"/>
                    <a:pt x="24" y="0"/>
                    <a:pt x="24"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50" name="Freeform 26">
              <a:extLst>
                <a:ext uri="{FF2B5EF4-FFF2-40B4-BE49-F238E27FC236}">
                  <a16:creationId xmlns:a16="http://schemas.microsoft.com/office/drawing/2014/main" id="{57B71730-BBF8-4CFB-AE34-4835F6C58DE8}"/>
                </a:ext>
              </a:extLst>
            </p:cNvPr>
            <p:cNvSpPr>
              <a:spLocks noEditPoints="1"/>
            </p:cNvSpPr>
            <p:nvPr/>
          </p:nvSpPr>
          <p:spPr bwMode="auto">
            <a:xfrm>
              <a:off x="7188200" y="5761038"/>
              <a:ext cx="95250" cy="65088"/>
            </a:xfrm>
            <a:custGeom>
              <a:avLst/>
              <a:gdLst>
                <a:gd name="T0" fmla="*/ 7 w 34"/>
                <a:gd name="T1" fmla="*/ 4 h 23"/>
                <a:gd name="T2" fmla="*/ 7 w 34"/>
                <a:gd name="T3" fmla="*/ 4 h 23"/>
                <a:gd name="T4" fmla="*/ 22 w 34"/>
                <a:gd name="T5" fmla="*/ 8 h 23"/>
                <a:gd name="T6" fmla="*/ 29 w 34"/>
                <a:gd name="T7" fmla="*/ 18 h 23"/>
                <a:gd name="T8" fmla="*/ 24 w 34"/>
                <a:gd name="T9" fmla="*/ 19 h 23"/>
                <a:gd name="T10" fmla="*/ 16 w 34"/>
                <a:gd name="T11" fmla="*/ 17 h 23"/>
                <a:gd name="T12" fmla="*/ 5 w 34"/>
                <a:gd name="T13" fmla="*/ 4 h 23"/>
                <a:gd name="T14" fmla="*/ 7 w 34"/>
                <a:gd name="T15" fmla="*/ 4 h 23"/>
                <a:gd name="T16" fmla="*/ 7 w 34"/>
                <a:gd name="T17" fmla="*/ 0 h 23"/>
                <a:gd name="T18" fmla="*/ 0 w 34"/>
                <a:gd name="T19" fmla="*/ 1 h 23"/>
                <a:gd name="T20" fmla="*/ 14 w 34"/>
                <a:gd name="T21" fmla="*/ 21 h 23"/>
                <a:gd name="T22" fmla="*/ 24 w 34"/>
                <a:gd name="T23" fmla="*/ 23 h 23"/>
                <a:gd name="T24" fmla="*/ 32 w 34"/>
                <a:gd name="T25" fmla="*/ 20 h 23"/>
                <a:gd name="T26" fmla="*/ 24 w 34"/>
                <a:gd name="T27" fmla="*/ 4 h 23"/>
                <a:gd name="T28" fmla="*/ 7 w 34"/>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3">
                  <a:moveTo>
                    <a:pt x="7" y="4"/>
                  </a:moveTo>
                  <a:cubicBezTo>
                    <a:pt x="7" y="4"/>
                    <a:pt x="7" y="4"/>
                    <a:pt x="7" y="4"/>
                  </a:cubicBezTo>
                  <a:cubicBezTo>
                    <a:pt x="11" y="4"/>
                    <a:pt x="17" y="5"/>
                    <a:pt x="22" y="8"/>
                  </a:cubicBezTo>
                  <a:cubicBezTo>
                    <a:pt x="27" y="11"/>
                    <a:pt x="29" y="16"/>
                    <a:pt x="29" y="18"/>
                  </a:cubicBezTo>
                  <a:cubicBezTo>
                    <a:pt x="28" y="19"/>
                    <a:pt x="26" y="19"/>
                    <a:pt x="24" y="19"/>
                  </a:cubicBezTo>
                  <a:cubicBezTo>
                    <a:pt x="21" y="19"/>
                    <a:pt x="19" y="19"/>
                    <a:pt x="16" y="17"/>
                  </a:cubicBezTo>
                  <a:cubicBezTo>
                    <a:pt x="11" y="14"/>
                    <a:pt x="7" y="8"/>
                    <a:pt x="5" y="4"/>
                  </a:cubicBezTo>
                  <a:cubicBezTo>
                    <a:pt x="6" y="4"/>
                    <a:pt x="7" y="4"/>
                    <a:pt x="7" y="4"/>
                  </a:cubicBezTo>
                  <a:close/>
                  <a:moveTo>
                    <a:pt x="7" y="0"/>
                  </a:moveTo>
                  <a:cubicBezTo>
                    <a:pt x="3" y="0"/>
                    <a:pt x="0" y="1"/>
                    <a:pt x="0" y="1"/>
                  </a:cubicBezTo>
                  <a:cubicBezTo>
                    <a:pt x="0" y="1"/>
                    <a:pt x="4" y="14"/>
                    <a:pt x="14" y="21"/>
                  </a:cubicBezTo>
                  <a:cubicBezTo>
                    <a:pt x="17" y="23"/>
                    <a:pt x="21" y="23"/>
                    <a:pt x="24" y="23"/>
                  </a:cubicBezTo>
                  <a:cubicBezTo>
                    <a:pt x="28" y="23"/>
                    <a:pt x="32" y="22"/>
                    <a:pt x="32" y="20"/>
                  </a:cubicBezTo>
                  <a:cubicBezTo>
                    <a:pt x="34" y="19"/>
                    <a:pt x="32" y="9"/>
                    <a:pt x="24" y="4"/>
                  </a:cubicBezTo>
                  <a:cubicBezTo>
                    <a:pt x="19" y="1"/>
                    <a:pt x="12" y="0"/>
                    <a:pt x="7"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51" name="Freeform 27">
              <a:extLst>
                <a:ext uri="{FF2B5EF4-FFF2-40B4-BE49-F238E27FC236}">
                  <a16:creationId xmlns:a16="http://schemas.microsoft.com/office/drawing/2014/main" id="{1036E57D-81CE-481D-A17C-EBE2C9F896FD}"/>
                </a:ext>
              </a:extLst>
            </p:cNvPr>
            <p:cNvSpPr>
              <a:spLocks noEditPoints="1"/>
            </p:cNvSpPr>
            <p:nvPr/>
          </p:nvSpPr>
          <p:spPr bwMode="auto">
            <a:xfrm>
              <a:off x="7362825" y="5837238"/>
              <a:ext cx="74613" cy="98425"/>
            </a:xfrm>
            <a:custGeom>
              <a:avLst/>
              <a:gdLst>
                <a:gd name="T0" fmla="*/ 20 w 27"/>
                <a:gd name="T1" fmla="*/ 6 h 35"/>
                <a:gd name="T2" fmla="*/ 18 w 27"/>
                <a:gd name="T3" fmla="*/ 23 h 35"/>
                <a:gd name="T4" fmla="*/ 8 w 27"/>
                <a:gd name="T5" fmla="*/ 31 h 35"/>
                <a:gd name="T6" fmla="*/ 8 w 27"/>
                <a:gd name="T7" fmla="*/ 18 h 35"/>
                <a:gd name="T8" fmla="*/ 20 w 27"/>
                <a:gd name="T9" fmla="*/ 6 h 35"/>
                <a:gd name="T10" fmla="*/ 23 w 27"/>
                <a:gd name="T11" fmla="*/ 0 h 35"/>
                <a:gd name="T12" fmla="*/ 4 w 27"/>
                <a:gd name="T13" fmla="*/ 16 h 35"/>
                <a:gd name="T14" fmla="*/ 6 w 27"/>
                <a:gd name="T15" fmla="*/ 34 h 35"/>
                <a:gd name="T16" fmla="*/ 7 w 27"/>
                <a:gd name="T17" fmla="*/ 35 h 35"/>
                <a:gd name="T18" fmla="*/ 21 w 27"/>
                <a:gd name="T19" fmla="*/ 25 h 35"/>
                <a:gd name="T20" fmla="*/ 23 w 27"/>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5">
                  <a:moveTo>
                    <a:pt x="20" y="6"/>
                  </a:moveTo>
                  <a:cubicBezTo>
                    <a:pt x="21" y="11"/>
                    <a:pt x="21" y="17"/>
                    <a:pt x="18" y="23"/>
                  </a:cubicBezTo>
                  <a:cubicBezTo>
                    <a:pt x="15" y="28"/>
                    <a:pt x="10" y="30"/>
                    <a:pt x="8" y="31"/>
                  </a:cubicBezTo>
                  <a:cubicBezTo>
                    <a:pt x="7" y="29"/>
                    <a:pt x="5" y="24"/>
                    <a:pt x="8" y="18"/>
                  </a:cubicBezTo>
                  <a:cubicBezTo>
                    <a:pt x="11" y="12"/>
                    <a:pt x="16" y="8"/>
                    <a:pt x="20" y="6"/>
                  </a:cubicBezTo>
                  <a:close/>
                  <a:moveTo>
                    <a:pt x="23" y="0"/>
                  </a:moveTo>
                  <a:cubicBezTo>
                    <a:pt x="23" y="0"/>
                    <a:pt x="10" y="5"/>
                    <a:pt x="4" y="16"/>
                  </a:cubicBezTo>
                  <a:cubicBezTo>
                    <a:pt x="0" y="25"/>
                    <a:pt x="4" y="33"/>
                    <a:pt x="6" y="34"/>
                  </a:cubicBezTo>
                  <a:cubicBezTo>
                    <a:pt x="6" y="35"/>
                    <a:pt x="7" y="35"/>
                    <a:pt x="7" y="35"/>
                  </a:cubicBezTo>
                  <a:cubicBezTo>
                    <a:pt x="11" y="35"/>
                    <a:pt x="18" y="32"/>
                    <a:pt x="21" y="25"/>
                  </a:cubicBezTo>
                  <a:cubicBezTo>
                    <a:pt x="27" y="14"/>
                    <a:pt x="23" y="0"/>
                    <a:pt x="23"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52" name="Freeform 28">
              <a:extLst>
                <a:ext uri="{FF2B5EF4-FFF2-40B4-BE49-F238E27FC236}">
                  <a16:creationId xmlns:a16="http://schemas.microsoft.com/office/drawing/2014/main" id="{3C81EF51-B767-46FB-A15B-705A80C778A6}"/>
                </a:ext>
              </a:extLst>
            </p:cNvPr>
            <p:cNvSpPr>
              <a:spLocks noEditPoints="1"/>
            </p:cNvSpPr>
            <p:nvPr/>
          </p:nvSpPr>
          <p:spPr bwMode="auto">
            <a:xfrm>
              <a:off x="7196138" y="5651500"/>
              <a:ext cx="82550" cy="84138"/>
            </a:xfrm>
            <a:custGeom>
              <a:avLst/>
              <a:gdLst>
                <a:gd name="T0" fmla="*/ 5 w 29"/>
                <a:gd name="T1" fmla="*/ 5 h 30"/>
                <a:gd name="T2" fmla="*/ 20 w 29"/>
                <a:gd name="T3" fmla="*/ 13 h 30"/>
                <a:gd name="T4" fmla="*/ 23 w 29"/>
                <a:gd name="T5" fmla="*/ 25 h 30"/>
                <a:gd name="T6" fmla="*/ 22 w 29"/>
                <a:gd name="T7" fmla="*/ 26 h 30"/>
                <a:gd name="T8" fmla="*/ 11 w 29"/>
                <a:gd name="T9" fmla="*/ 21 h 30"/>
                <a:gd name="T10" fmla="*/ 5 w 29"/>
                <a:gd name="T11" fmla="*/ 5 h 30"/>
                <a:gd name="T12" fmla="*/ 1 w 29"/>
                <a:gd name="T13" fmla="*/ 0 h 30"/>
                <a:gd name="T14" fmla="*/ 8 w 29"/>
                <a:gd name="T15" fmla="*/ 23 h 30"/>
                <a:gd name="T16" fmla="*/ 22 w 29"/>
                <a:gd name="T17" fmla="*/ 30 h 30"/>
                <a:gd name="T18" fmla="*/ 26 w 29"/>
                <a:gd name="T19" fmla="*/ 29 h 30"/>
                <a:gd name="T20" fmla="*/ 23 w 29"/>
                <a:gd name="T21" fmla="*/ 11 h 30"/>
                <a:gd name="T22" fmla="*/ 1 w 29"/>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30">
                  <a:moveTo>
                    <a:pt x="5" y="5"/>
                  </a:moveTo>
                  <a:cubicBezTo>
                    <a:pt x="9" y="6"/>
                    <a:pt x="15" y="9"/>
                    <a:pt x="20" y="13"/>
                  </a:cubicBezTo>
                  <a:cubicBezTo>
                    <a:pt x="24" y="18"/>
                    <a:pt x="23" y="23"/>
                    <a:pt x="23" y="25"/>
                  </a:cubicBezTo>
                  <a:cubicBezTo>
                    <a:pt x="22" y="26"/>
                    <a:pt x="22" y="26"/>
                    <a:pt x="22" y="26"/>
                  </a:cubicBezTo>
                  <a:cubicBezTo>
                    <a:pt x="20" y="26"/>
                    <a:pt x="15" y="25"/>
                    <a:pt x="11" y="21"/>
                  </a:cubicBezTo>
                  <a:cubicBezTo>
                    <a:pt x="7" y="16"/>
                    <a:pt x="5" y="9"/>
                    <a:pt x="5" y="5"/>
                  </a:cubicBezTo>
                  <a:close/>
                  <a:moveTo>
                    <a:pt x="1" y="0"/>
                  </a:moveTo>
                  <a:cubicBezTo>
                    <a:pt x="1" y="0"/>
                    <a:pt x="0" y="14"/>
                    <a:pt x="8" y="23"/>
                  </a:cubicBezTo>
                  <a:cubicBezTo>
                    <a:pt x="12" y="28"/>
                    <a:pt x="18" y="30"/>
                    <a:pt x="22" y="30"/>
                  </a:cubicBezTo>
                  <a:cubicBezTo>
                    <a:pt x="24" y="30"/>
                    <a:pt x="25" y="29"/>
                    <a:pt x="26" y="29"/>
                  </a:cubicBezTo>
                  <a:cubicBezTo>
                    <a:pt x="27" y="27"/>
                    <a:pt x="29" y="18"/>
                    <a:pt x="23" y="11"/>
                  </a:cubicBezTo>
                  <a:cubicBezTo>
                    <a:pt x="14"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53" name="Freeform 29">
              <a:extLst>
                <a:ext uri="{FF2B5EF4-FFF2-40B4-BE49-F238E27FC236}">
                  <a16:creationId xmlns:a16="http://schemas.microsoft.com/office/drawing/2014/main" id="{4E838D53-D0BD-47CB-AD68-8A3D2339259E}"/>
                </a:ext>
              </a:extLst>
            </p:cNvPr>
            <p:cNvSpPr>
              <a:spLocks noEditPoints="1"/>
            </p:cNvSpPr>
            <p:nvPr/>
          </p:nvSpPr>
          <p:spPr bwMode="auto">
            <a:xfrm>
              <a:off x="7294563" y="5938838"/>
              <a:ext cx="106363" cy="55563"/>
            </a:xfrm>
            <a:custGeom>
              <a:avLst/>
              <a:gdLst>
                <a:gd name="T0" fmla="*/ 24 w 38"/>
                <a:gd name="T1" fmla="*/ 4 h 20"/>
                <a:gd name="T2" fmla="*/ 24 w 38"/>
                <a:gd name="T3" fmla="*/ 4 h 20"/>
                <a:gd name="T4" fmla="*/ 34 w 38"/>
                <a:gd name="T5" fmla="*/ 8 h 20"/>
                <a:gd name="T6" fmla="*/ 24 w 38"/>
                <a:gd name="T7" fmla="*/ 15 h 20"/>
                <a:gd name="T8" fmla="*/ 20 w 38"/>
                <a:gd name="T9" fmla="*/ 16 h 20"/>
                <a:gd name="T10" fmla="*/ 7 w 38"/>
                <a:gd name="T11" fmla="*/ 13 h 20"/>
                <a:gd name="T12" fmla="*/ 22 w 38"/>
                <a:gd name="T13" fmla="*/ 4 h 20"/>
                <a:gd name="T14" fmla="*/ 24 w 38"/>
                <a:gd name="T15" fmla="*/ 4 h 20"/>
                <a:gd name="T16" fmla="*/ 24 w 38"/>
                <a:gd name="T17" fmla="*/ 0 h 20"/>
                <a:gd name="T18" fmla="*/ 21 w 38"/>
                <a:gd name="T19" fmla="*/ 0 h 20"/>
                <a:gd name="T20" fmla="*/ 0 w 38"/>
                <a:gd name="T21" fmla="*/ 14 h 20"/>
                <a:gd name="T22" fmla="*/ 20 w 38"/>
                <a:gd name="T23" fmla="*/ 20 h 20"/>
                <a:gd name="T24" fmla="*/ 24 w 38"/>
                <a:gd name="T25" fmla="*/ 19 h 20"/>
                <a:gd name="T26" fmla="*/ 38 w 38"/>
                <a:gd name="T27" fmla="*/ 7 h 20"/>
                <a:gd name="T28" fmla="*/ 24 w 38"/>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0">
                  <a:moveTo>
                    <a:pt x="24" y="4"/>
                  </a:moveTo>
                  <a:cubicBezTo>
                    <a:pt x="24" y="4"/>
                    <a:pt x="24" y="4"/>
                    <a:pt x="24" y="4"/>
                  </a:cubicBezTo>
                  <a:cubicBezTo>
                    <a:pt x="29" y="4"/>
                    <a:pt x="32" y="7"/>
                    <a:pt x="34" y="8"/>
                  </a:cubicBezTo>
                  <a:cubicBezTo>
                    <a:pt x="33" y="10"/>
                    <a:pt x="29" y="14"/>
                    <a:pt x="24" y="15"/>
                  </a:cubicBezTo>
                  <a:cubicBezTo>
                    <a:pt x="22" y="15"/>
                    <a:pt x="21" y="16"/>
                    <a:pt x="20" y="16"/>
                  </a:cubicBezTo>
                  <a:cubicBezTo>
                    <a:pt x="15" y="16"/>
                    <a:pt x="10" y="14"/>
                    <a:pt x="7" y="13"/>
                  </a:cubicBezTo>
                  <a:cubicBezTo>
                    <a:pt x="10" y="10"/>
                    <a:pt x="15" y="5"/>
                    <a:pt x="22" y="4"/>
                  </a:cubicBezTo>
                  <a:cubicBezTo>
                    <a:pt x="22" y="4"/>
                    <a:pt x="23" y="4"/>
                    <a:pt x="24" y="4"/>
                  </a:cubicBezTo>
                  <a:close/>
                  <a:moveTo>
                    <a:pt x="24" y="0"/>
                  </a:moveTo>
                  <a:cubicBezTo>
                    <a:pt x="23" y="0"/>
                    <a:pt x="22" y="0"/>
                    <a:pt x="21" y="0"/>
                  </a:cubicBezTo>
                  <a:cubicBezTo>
                    <a:pt x="9" y="3"/>
                    <a:pt x="0" y="14"/>
                    <a:pt x="0" y="14"/>
                  </a:cubicBezTo>
                  <a:cubicBezTo>
                    <a:pt x="0" y="14"/>
                    <a:pt x="9" y="20"/>
                    <a:pt x="20" y="20"/>
                  </a:cubicBezTo>
                  <a:cubicBezTo>
                    <a:pt x="21" y="20"/>
                    <a:pt x="23" y="19"/>
                    <a:pt x="24" y="19"/>
                  </a:cubicBezTo>
                  <a:cubicBezTo>
                    <a:pt x="34" y="18"/>
                    <a:pt x="38" y="9"/>
                    <a:pt x="38" y="7"/>
                  </a:cubicBezTo>
                  <a:cubicBezTo>
                    <a:pt x="37" y="5"/>
                    <a:pt x="32" y="0"/>
                    <a:pt x="24"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54" name="Freeform 30">
              <a:extLst>
                <a:ext uri="{FF2B5EF4-FFF2-40B4-BE49-F238E27FC236}">
                  <a16:creationId xmlns:a16="http://schemas.microsoft.com/office/drawing/2014/main" id="{36F1916D-F132-44A6-B46E-729CED8742C5}"/>
                </a:ext>
              </a:extLst>
            </p:cNvPr>
            <p:cNvSpPr>
              <a:spLocks noEditPoints="1"/>
            </p:cNvSpPr>
            <p:nvPr/>
          </p:nvSpPr>
          <p:spPr bwMode="auto">
            <a:xfrm>
              <a:off x="7231063" y="5551488"/>
              <a:ext cx="73025" cy="98425"/>
            </a:xfrm>
            <a:custGeom>
              <a:avLst/>
              <a:gdLst>
                <a:gd name="T0" fmla="*/ 7 w 26"/>
                <a:gd name="T1" fmla="*/ 6 h 35"/>
                <a:gd name="T2" fmla="*/ 18 w 26"/>
                <a:gd name="T3" fmla="*/ 19 h 35"/>
                <a:gd name="T4" fmla="*/ 18 w 26"/>
                <a:gd name="T5" fmla="*/ 31 h 35"/>
                <a:gd name="T6" fmla="*/ 8 w 26"/>
                <a:gd name="T7" fmla="*/ 23 h 35"/>
                <a:gd name="T8" fmla="*/ 7 w 26"/>
                <a:gd name="T9" fmla="*/ 6 h 35"/>
                <a:gd name="T10" fmla="*/ 5 w 26"/>
                <a:gd name="T11" fmla="*/ 0 h 35"/>
                <a:gd name="T12" fmla="*/ 4 w 26"/>
                <a:gd name="T13" fmla="*/ 25 h 35"/>
                <a:gd name="T14" fmla="*/ 18 w 26"/>
                <a:gd name="T15" fmla="*/ 35 h 35"/>
                <a:gd name="T16" fmla="*/ 19 w 26"/>
                <a:gd name="T17" fmla="*/ 35 h 35"/>
                <a:gd name="T18" fmla="*/ 22 w 26"/>
                <a:gd name="T19" fmla="*/ 17 h 35"/>
                <a:gd name="T20" fmla="*/ 5 w 26"/>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5">
                  <a:moveTo>
                    <a:pt x="7" y="6"/>
                  </a:moveTo>
                  <a:cubicBezTo>
                    <a:pt x="11" y="8"/>
                    <a:pt x="16" y="13"/>
                    <a:pt x="18" y="19"/>
                  </a:cubicBezTo>
                  <a:cubicBezTo>
                    <a:pt x="21" y="24"/>
                    <a:pt x="19" y="30"/>
                    <a:pt x="18" y="31"/>
                  </a:cubicBezTo>
                  <a:cubicBezTo>
                    <a:pt x="15" y="31"/>
                    <a:pt x="10" y="29"/>
                    <a:pt x="8" y="23"/>
                  </a:cubicBezTo>
                  <a:cubicBezTo>
                    <a:pt x="6" y="17"/>
                    <a:pt x="6" y="10"/>
                    <a:pt x="7" y="6"/>
                  </a:cubicBezTo>
                  <a:close/>
                  <a:moveTo>
                    <a:pt x="5" y="0"/>
                  </a:moveTo>
                  <a:cubicBezTo>
                    <a:pt x="5" y="0"/>
                    <a:pt x="0" y="13"/>
                    <a:pt x="4" y="25"/>
                  </a:cubicBezTo>
                  <a:cubicBezTo>
                    <a:pt x="8" y="32"/>
                    <a:pt x="15" y="35"/>
                    <a:pt x="18" y="35"/>
                  </a:cubicBezTo>
                  <a:cubicBezTo>
                    <a:pt x="19" y="35"/>
                    <a:pt x="19" y="35"/>
                    <a:pt x="19" y="35"/>
                  </a:cubicBezTo>
                  <a:cubicBezTo>
                    <a:pt x="21" y="34"/>
                    <a:pt x="26" y="26"/>
                    <a:pt x="22" y="17"/>
                  </a:cubicBezTo>
                  <a:cubicBezTo>
                    <a:pt x="17" y="6"/>
                    <a:pt x="5" y="0"/>
                    <a:pt x="5"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55" name="Freeform 31">
              <a:extLst>
                <a:ext uri="{FF2B5EF4-FFF2-40B4-BE49-F238E27FC236}">
                  <a16:creationId xmlns:a16="http://schemas.microsoft.com/office/drawing/2014/main" id="{5E78F0C2-5794-4369-9F3F-C039DCBADBB0}"/>
                </a:ext>
              </a:extLst>
            </p:cNvPr>
            <p:cNvSpPr>
              <a:spLocks/>
            </p:cNvSpPr>
            <p:nvPr/>
          </p:nvSpPr>
          <p:spPr bwMode="auto">
            <a:xfrm>
              <a:off x="7421563" y="5511800"/>
              <a:ext cx="311150" cy="504825"/>
            </a:xfrm>
            <a:custGeom>
              <a:avLst/>
              <a:gdLst>
                <a:gd name="T0" fmla="*/ 58 w 111"/>
                <a:gd name="T1" fmla="*/ 0 h 180"/>
                <a:gd name="T2" fmla="*/ 57 w 111"/>
                <a:gd name="T3" fmla="*/ 3 h 180"/>
                <a:gd name="T4" fmla="*/ 107 w 111"/>
                <a:gd name="T5" fmla="*/ 81 h 180"/>
                <a:gd name="T6" fmla="*/ 29 w 111"/>
                <a:gd name="T7" fmla="*/ 166 h 180"/>
                <a:gd name="T8" fmla="*/ 1 w 111"/>
                <a:gd name="T9" fmla="*/ 178 h 180"/>
                <a:gd name="T10" fmla="*/ 1 w 111"/>
                <a:gd name="T11" fmla="*/ 180 h 180"/>
                <a:gd name="T12" fmla="*/ 8 w 111"/>
                <a:gd name="T13" fmla="*/ 180 h 180"/>
                <a:gd name="T14" fmla="*/ 31 w 111"/>
                <a:gd name="T15" fmla="*/ 170 h 180"/>
                <a:gd name="T16" fmla="*/ 111 w 111"/>
                <a:gd name="T17" fmla="*/ 81 h 180"/>
                <a:gd name="T18" fmla="*/ 58 w 111"/>
                <a:gd name="T1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80">
                  <a:moveTo>
                    <a:pt x="58" y="0"/>
                  </a:moveTo>
                  <a:cubicBezTo>
                    <a:pt x="58" y="1"/>
                    <a:pt x="58" y="2"/>
                    <a:pt x="57" y="3"/>
                  </a:cubicBezTo>
                  <a:cubicBezTo>
                    <a:pt x="87" y="16"/>
                    <a:pt x="107" y="47"/>
                    <a:pt x="107" y="81"/>
                  </a:cubicBezTo>
                  <a:cubicBezTo>
                    <a:pt x="107" y="126"/>
                    <a:pt x="74" y="162"/>
                    <a:pt x="29" y="166"/>
                  </a:cubicBezTo>
                  <a:cubicBezTo>
                    <a:pt x="29" y="166"/>
                    <a:pt x="6" y="169"/>
                    <a:pt x="1" y="178"/>
                  </a:cubicBezTo>
                  <a:cubicBezTo>
                    <a:pt x="1" y="179"/>
                    <a:pt x="0" y="179"/>
                    <a:pt x="1" y="180"/>
                  </a:cubicBezTo>
                  <a:cubicBezTo>
                    <a:pt x="1" y="180"/>
                    <a:pt x="8" y="180"/>
                    <a:pt x="8" y="180"/>
                  </a:cubicBezTo>
                  <a:cubicBezTo>
                    <a:pt x="13" y="171"/>
                    <a:pt x="31" y="170"/>
                    <a:pt x="31" y="170"/>
                  </a:cubicBezTo>
                  <a:cubicBezTo>
                    <a:pt x="77" y="166"/>
                    <a:pt x="111" y="127"/>
                    <a:pt x="111" y="81"/>
                  </a:cubicBezTo>
                  <a:cubicBezTo>
                    <a:pt x="111" y="46"/>
                    <a:pt x="89" y="14"/>
                    <a:pt x="58"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56" name="Freeform 32">
              <a:extLst>
                <a:ext uri="{FF2B5EF4-FFF2-40B4-BE49-F238E27FC236}">
                  <a16:creationId xmlns:a16="http://schemas.microsoft.com/office/drawing/2014/main" id="{DF268FF4-9C1B-4436-803E-C1AA233DEDBC}"/>
                </a:ext>
              </a:extLst>
            </p:cNvPr>
            <p:cNvSpPr>
              <a:spLocks noEditPoints="1"/>
            </p:cNvSpPr>
            <p:nvPr/>
          </p:nvSpPr>
          <p:spPr bwMode="auto">
            <a:xfrm>
              <a:off x="7656513" y="5495925"/>
              <a:ext cx="53975" cy="88900"/>
            </a:xfrm>
            <a:custGeom>
              <a:avLst/>
              <a:gdLst>
                <a:gd name="T0" fmla="*/ 11 w 19"/>
                <a:gd name="T1" fmla="*/ 6 h 32"/>
                <a:gd name="T2" fmla="*/ 13 w 19"/>
                <a:gd name="T3" fmla="*/ 19 h 32"/>
                <a:gd name="T4" fmla="*/ 8 w 19"/>
                <a:gd name="T5" fmla="*/ 28 h 32"/>
                <a:gd name="T6" fmla="*/ 5 w 19"/>
                <a:gd name="T7" fmla="*/ 18 h 32"/>
                <a:gd name="T8" fmla="*/ 11 w 19"/>
                <a:gd name="T9" fmla="*/ 6 h 32"/>
                <a:gd name="T10" fmla="*/ 12 w 19"/>
                <a:gd name="T11" fmla="*/ 0 h 32"/>
                <a:gd name="T12" fmla="*/ 1 w 19"/>
                <a:gd name="T13" fmla="*/ 18 h 32"/>
                <a:gd name="T14" fmla="*/ 7 w 19"/>
                <a:gd name="T15" fmla="*/ 32 h 32"/>
                <a:gd name="T16" fmla="*/ 8 w 19"/>
                <a:gd name="T17" fmla="*/ 32 h 32"/>
                <a:gd name="T18" fmla="*/ 17 w 19"/>
                <a:gd name="T19" fmla="*/ 20 h 32"/>
                <a:gd name="T20" fmla="*/ 12 w 19"/>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2">
                  <a:moveTo>
                    <a:pt x="11" y="6"/>
                  </a:moveTo>
                  <a:cubicBezTo>
                    <a:pt x="12" y="10"/>
                    <a:pt x="14" y="14"/>
                    <a:pt x="13" y="19"/>
                  </a:cubicBezTo>
                  <a:cubicBezTo>
                    <a:pt x="13" y="24"/>
                    <a:pt x="10" y="27"/>
                    <a:pt x="8" y="28"/>
                  </a:cubicBezTo>
                  <a:cubicBezTo>
                    <a:pt x="7" y="26"/>
                    <a:pt x="4" y="23"/>
                    <a:pt x="5" y="18"/>
                  </a:cubicBezTo>
                  <a:cubicBezTo>
                    <a:pt x="6" y="13"/>
                    <a:pt x="8" y="9"/>
                    <a:pt x="11" y="6"/>
                  </a:cubicBezTo>
                  <a:close/>
                  <a:moveTo>
                    <a:pt x="12" y="0"/>
                  </a:moveTo>
                  <a:cubicBezTo>
                    <a:pt x="12" y="0"/>
                    <a:pt x="2" y="7"/>
                    <a:pt x="1" y="18"/>
                  </a:cubicBezTo>
                  <a:cubicBezTo>
                    <a:pt x="0" y="26"/>
                    <a:pt x="6" y="32"/>
                    <a:pt x="7" y="32"/>
                  </a:cubicBezTo>
                  <a:cubicBezTo>
                    <a:pt x="7" y="32"/>
                    <a:pt x="8" y="32"/>
                    <a:pt x="8" y="32"/>
                  </a:cubicBezTo>
                  <a:cubicBezTo>
                    <a:pt x="10" y="32"/>
                    <a:pt x="16" y="28"/>
                    <a:pt x="17" y="20"/>
                  </a:cubicBezTo>
                  <a:cubicBezTo>
                    <a:pt x="19" y="9"/>
                    <a:pt x="12" y="0"/>
                    <a:pt x="12"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57" name="Freeform 33">
              <a:extLst>
                <a:ext uri="{FF2B5EF4-FFF2-40B4-BE49-F238E27FC236}">
                  <a16:creationId xmlns:a16="http://schemas.microsoft.com/office/drawing/2014/main" id="{872A98EA-103E-434A-A255-06521C8789C8}"/>
                </a:ext>
              </a:extLst>
            </p:cNvPr>
            <p:cNvSpPr>
              <a:spLocks noEditPoints="1"/>
            </p:cNvSpPr>
            <p:nvPr/>
          </p:nvSpPr>
          <p:spPr bwMode="auto">
            <a:xfrm>
              <a:off x="7589838" y="5467350"/>
              <a:ext cx="53975" cy="66675"/>
            </a:xfrm>
            <a:custGeom>
              <a:avLst/>
              <a:gdLst>
                <a:gd name="T0" fmla="*/ 6 w 19"/>
                <a:gd name="T1" fmla="*/ 6 h 24"/>
                <a:gd name="T2" fmla="*/ 13 w 19"/>
                <a:gd name="T3" fmla="*/ 13 h 24"/>
                <a:gd name="T4" fmla="*/ 13 w 19"/>
                <a:gd name="T5" fmla="*/ 20 h 24"/>
                <a:gd name="T6" fmla="*/ 8 w 19"/>
                <a:gd name="T7" fmla="*/ 16 h 24"/>
                <a:gd name="T8" fmla="*/ 6 w 19"/>
                <a:gd name="T9" fmla="*/ 6 h 24"/>
                <a:gd name="T10" fmla="*/ 3 w 19"/>
                <a:gd name="T11" fmla="*/ 0 h 24"/>
                <a:gd name="T12" fmla="*/ 4 w 19"/>
                <a:gd name="T13" fmla="*/ 18 h 24"/>
                <a:gd name="T14" fmla="*/ 14 w 19"/>
                <a:gd name="T15" fmla="*/ 24 h 24"/>
                <a:gd name="T16" fmla="*/ 15 w 19"/>
                <a:gd name="T17" fmla="*/ 24 h 24"/>
                <a:gd name="T18" fmla="*/ 16 w 19"/>
                <a:gd name="T19" fmla="*/ 11 h 24"/>
                <a:gd name="T20" fmla="*/ 3 w 19"/>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4">
                  <a:moveTo>
                    <a:pt x="6" y="6"/>
                  </a:moveTo>
                  <a:cubicBezTo>
                    <a:pt x="8" y="8"/>
                    <a:pt x="11" y="10"/>
                    <a:pt x="13" y="13"/>
                  </a:cubicBezTo>
                  <a:cubicBezTo>
                    <a:pt x="14" y="16"/>
                    <a:pt x="14" y="19"/>
                    <a:pt x="13" y="20"/>
                  </a:cubicBezTo>
                  <a:cubicBezTo>
                    <a:pt x="12" y="20"/>
                    <a:pt x="9" y="19"/>
                    <a:pt x="8" y="16"/>
                  </a:cubicBezTo>
                  <a:cubicBezTo>
                    <a:pt x="6" y="13"/>
                    <a:pt x="6" y="9"/>
                    <a:pt x="6" y="6"/>
                  </a:cubicBezTo>
                  <a:close/>
                  <a:moveTo>
                    <a:pt x="3" y="0"/>
                  </a:moveTo>
                  <a:cubicBezTo>
                    <a:pt x="3" y="0"/>
                    <a:pt x="0" y="10"/>
                    <a:pt x="4" y="18"/>
                  </a:cubicBezTo>
                  <a:cubicBezTo>
                    <a:pt x="7" y="23"/>
                    <a:pt x="12" y="24"/>
                    <a:pt x="14" y="24"/>
                  </a:cubicBezTo>
                  <a:cubicBezTo>
                    <a:pt x="15" y="24"/>
                    <a:pt x="15" y="24"/>
                    <a:pt x="15" y="24"/>
                  </a:cubicBezTo>
                  <a:cubicBezTo>
                    <a:pt x="17" y="23"/>
                    <a:pt x="19" y="17"/>
                    <a:pt x="16" y="11"/>
                  </a:cubicBezTo>
                  <a:cubicBezTo>
                    <a:pt x="12" y="3"/>
                    <a:pt x="3" y="0"/>
                    <a:pt x="3"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58" name="Freeform 34">
              <a:extLst>
                <a:ext uri="{FF2B5EF4-FFF2-40B4-BE49-F238E27FC236}">
                  <a16:creationId xmlns:a16="http://schemas.microsoft.com/office/drawing/2014/main" id="{3B8494D2-3B39-4978-AB50-6A4CAA648B7A}"/>
                </a:ext>
              </a:extLst>
            </p:cNvPr>
            <p:cNvSpPr>
              <a:spLocks noEditPoints="1"/>
            </p:cNvSpPr>
            <p:nvPr/>
          </p:nvSpPr>
          <p:spPr bwMode="auto">
            <a:xfrm>
              <a:off x="7516813" y="5489575"/>
              <a:ext cx="76200" cy="42863"/>
            </a:xfrm>
            <a:custGeom>
              <a:avLst/>
              <a:gdLst>
                <a:gd name="T0" fmla="*/ 12 w 27"/>
                <a:gd name="T1" fmla="*/ 4 h 15"/>
                <a:gd name="T2" fmla="*/ 17 w 27"/>
                <a:gd name="T3" fmla="*/ 5 h 15"/>
                <a:gd name="T4" fmla="*/ 22 w 27"/>
                <a:gd name="T5" fmla="*/ 9 h 15"/>
                <a:gd name="T6" fmla="*/ 17 w 27"/>
                <a:gd name="T7" fmla="*/ 11 h 15"/>
                <a:gd name="T8" fmla="*/ 15 w 27"/>
                <a:gd name="T9" fmla="*/ 10 h 15"/>
                <a:gd name="T10" fmla="*/ 7 w 27"/>
                <a:gd name="T11" fmla="*/ 5 h 15"/>
                <a:gd name="T12" fmla="*/ 12 w 27"/>
                <a:gd name="T13" fmla="*/ 4 h 15"/>
                <a:gd name="T14" fmla="*/ 12 w 27"/>
                <a:gd name="T15" fmla="*/ 0 h 15"/>
                <a:gd name="T16" fmla="*/ 0 w 27"/>
                <a:gd name="T17" fmla="*/ 3 h 15"/>
                <a:gd name="T18" fmla="*/ 14 w 27"/>
                <a:gd name="T19" fmla="*/ 14 h 15"/>
                <a:gd name="T20" fmla="*/ 17 w 27"/>
                <a:gd name="T21" fmla="*/ 15 h 15"/>
                <a:gd name="T22" fmla="*/ 26 w 27"/>
                <a:gd name="T23" fmla="*/ 11 h 15"/>
                <a:gd name="T24" fmla="*/ 18 w 27"/>
                <a:gd name="T25" fmla="*/ 1 h 15"/>
                <a:gd name="T26" fmla="*/ 12 w 27"/>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5">
                  <a:moveTo>
                    <a:pt x="12" y="4"/>
                  </a:moveTo>
                  <a:cubicBezTo>
                    <a:pt x="14" y="4"/>
                    <a:pt x="15" y="4"/>
                    <a:pt x="17" y="5"/>
                  </a:cubicBezTo>
                  <a:cubicBezTo>
                    <a:pt x="20" y="6"/>
                    <a:pt x="21" y="8"/>
                    <a:pt x="22" y="9"/>
                  </a:cubicBezTo>
                  <a:cubicBezTo>
                    <a:pt x="21" y="10"/>
                    <a:pt x="19" y="11"/>
                    <a:pt x="17" y="11"/>
                  </a:cubicBezTo>
                  <a:cubicBezTo>
                    <a:pt x="17" y="11"/>
                    <a:pt x="16" y="10"/>
                    <a:pt x="15" y="10"/>
                  </a:cubicBezTo>
                  <a:cubicBezTo>
                    <a:pt x="12" y="9"/>
                    <a:pt x="9" y="7"/>
                    <a:pt x="7" y="5"/>
                  </a:cubicBezTo>
                  <a:cubicBezTo>
                    <a:pt x="8" y="5"/>
                    <a:pt x="10" y="4"/>
                    <a:pt x="12" y="4"/>
                  </a:cubicBezTo>
                  <a:close/>
                  <a:moveTo>
                    <a:pt x="12" y="0"/>
                  </a:moveTo>
                  <a:cubicBezTo>
                    <a:pt x="6" y="0"/>
                    <a:pt x="0" y="3"/>
                    <a:pt x="0" y="3"/>
                  </a:cubicBezTo>
                  <a:cubicBezTo>
                    <a:pt x="0" y="3"/>
                    <a:pt x="5" y="12"/>
                    <a:pt x="14" y="14"/>
                  </a:cubicBezTo>
                  <a:cubicBezTo>
                    <a:pt x="15" y="14"/>
                    <a:pt x="16" y="15"/>
                    <a:pt x="17" y="15"/>
                  </a:cubicBezTo>
                  <a:cubicBezTo>
                    <a:pt x="22" y="15"/>
                    <a:pt x="26" y="12"/>
                    <a:pt x="26" y="11"/>
                  </a:cubicBezTo>
                  <a:cubicBezTo>
                    <a:pt x="27" y="9"/>
                    <a:pt x="24" y="3"/>
                    <a:pt x="18" y="1"/>
                  </a:cubicBezTo>
                  <a:cubicBezTo>
                    <a:pt x="16" y="0"/>
                    <a:pt x="14" y="0"/>
                    <a:pt x="12"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59" name="Freeform 35">
              <a:extLst>
                <a:ext uri="{FF2B5EF4-FFF2-40B4-BE49-F238E27FC236}">
                  <a16:creationId xmlns:a16="http://schemas.microsoft.com/office/drawing/2014/main" id="{45F11F9A-105A-4BD7-8421-533E8740F415}"/>
                </a:ext>
              </a:extLst>
            </p:cNvPr>
            <p:cNvSpPr>
              <a:spLocks noEditPoints="1"/>
            </p:cNvSpPr>
            <p:nvPr/>
          </p:nvSpPr>
          <p:spPr bwMode="auto">
            <a:xfrm>
              <a:off x="7561263" y="5534025"/>
              <a:ext cx="76200" cy="39688"/>
            </a:xfrm>
            <a:custGeom>
              <a:avLst/>
              <a:gdLst>
                <a:gd name="T0" fmla="*/ 17 w 27"/>
                <a:gd name="T1" fmla="*/ 4 h 14"/>
                <a:gd name="T2" fmla="*/ 23 w 27"/>
                <a:gd name="T3" fmla="*/ 7 h 14"/>
                <a:gd name="T4" fmla="*/ 16 w 27"/>
                <a:gd name="T5" fmla="*/ 10 h 14"/>
                <a:gd name="T6" fmla="*/ 15 w 27"/>
                <a:gd name="T7" fmla="*/ 10 h 14"/>
                <a:gd name="T8" fmla="*/ 7 w 27"/>
                <a:gd name="T9" fmla="*/ 8 h 14"/>
                <a:gd name="T10" fmla="*/ 16 w 27"/>
                <a:gd name="T11" fmla="*/ 4 h 14"/>
                <a:gd name="T12" fmla="*/ 17 w 27"/>
                <a:gd name="T13" fmla="*/ 4 h 14"/>
                <a:gd name="T14" fmla="*/ 17 w 27"/>
                <a:gd name="T15" fmla="*/ 0 h 14"/>
                <a:gd name="T16" fmla="*/ 16 w 27"/>
                <a:gd name="T17" fmla="*/ 0 h 14"/>
                <a:gd name="T18" fmla="*/ 0 w 27"/>
                <a:gd name="T19" fmla="*/ 8 h 14"/>
                <a:gd name="T20" fmla="*/ 15 w 27"/>
                <a:gd name="T21" fmla="*/ 14 h 14"/>
                <a:gd name="T22" fmla="*/ 17 w 27"/>
                <a:gd name="T23" fmla="*/ 14 h 14"/>
                <a:gd name="T24" fmla="*/ 27 w 27"/>
                <a:gd name="T25" fmla="*/ 6 h 14"/>
                <a:gd name="T26" fmla="*/ 17 w 27"/>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4">
                  <a:moveTo>
                    <a:pt x="17" y="4"/>
                  </a:moveTo>
                  <a:cubicBezTo>
                    <a:pt x="19" y="4"/>
                    <a:pt x="22" y="6"/>
                    <a:pt x="23" y="7"/>
                  </a:cubicBezTo>
                  <a:cubicBezTo>
                    <a:pt x="22" y="8"/>
                    <a:pt x="20" y="10"/>
                    <a:pt x="16" y="10"/>
                  </a:cubicBezTo>
                  <a:cubicBezTo>
                    <a:pt x="16" y="10"/>
                    <a:pt x="16" y="10"/>
                    <a:pt x="15" y="10"/>
                  </a:cubicBezTo>
                  <a:cubicBezTo>
                    <a:pt x="12" y="10"/>
                    <a:pt x="9" y="9"/>
                    <a:pt x="7" y="8"/>
                  </a:cubicBezTo>
                  <a:cubicBezTo>
                    <a:pt x="9" y="6"/>
                    <a:pt x="12" y="4"/>
                    <a:pt x="16" y="4"/>
                  </a:cubicBezTo>
                  <a:cubicBezTo>
                    <a:pt x="16" y="4"/>
                    <a:pt x="16" y="4"/>
                    <a:pt x="17" y="4"/>
                  </a:cubicBezTo>
                  <a:close/>
                  <a:moveTo>
                    <a:pt x="17" y="0"/>
                  </a:moveTo>
                  <a:cubicBezTo>
                    <a:pt x="16" y="0"/>
                    <a:pt x="16" y="0"/>
                    <a:pt x="16" y="0"/>
                  </a:cubicBezTo>
                  <a:cubicBezTo>
                    <a:pt x="7" y="1"/>
                    <a:pt x="0" y="8"/>
                    <a:pt x="0" y="8"/>
                  </a:cubicBezTo>
                  <a:cubicBezTo>
                    <a:pt x="0" y="8"/>
                    <a:pt x="7" y="14"/>
                    <a:pt x="15" y="14"/>
                  </a:cubicBezTo>
                  <a:cubicBezTo>
                    <a:pt x="16" y="14"/>
                    <a:pt x="16" y="14"/>
                    <a:pt x="17" y="14"/>
                  </a:cubicBezTo>
                  <a:cubicBezTo>
                    <a:pt x="23" y="13"/>
                    <a:pt x="27" y="8"/>
                    <a:pt x="27" y="6"/>
                  </a:cubicBezTo>
                  <a:cubicBezTo>
                    <a:pt x="27" y="5"/>
                    <a:pt x="23" y="0"/>
                    <a:pt x="17"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60" name="Freeform 36">
              <a:extLst>
                <a:ext uri="{FF2B5EF4-FFF2-40B4-BE49-F238E27FC236}">
                  <a16:creationId xmlns:a16="http://schemas.microsoft.com/office/drawing/2014/main" id="{9ABA2735-38F1-4A59-984C-ABEDD7721385}"/>
                </a:ext>
              </a:extLst>
            </p:cNvPr>
            <p:cNvSpPr>
              <a:spLocks noEditPoints="1"/>
            </p:cNvSpPr>
            <p:nvPr/>
          </p:nvSpPr>
          <p:spPr bwMode="auto">
            <a:xfrm>
              <a:off x="7651750" y="5651500"/>
              <a:ext cx="69850" cy="68263"/>
            </a:xfrm>
            <a:custGeom>
              <a:avLst/>
              <a:gdLst>
                <a:gd name="T0" fmla="*/ 5 w 25"/>
                <a:gd name="T1" fmla="*/ 5 h 24"/>
                <a:gd name="T2" fmla="*/ 17 w 25"/>
                <a:gd name="T3" fmla="*/ 11 h 24"/>
                <a:gd name="T4" fmla="*/ 20 w 25"/>
                <a:gd name="T5" fmla="*/ 20 h 24"/>
                <a:gd name="T6" fmla="*/ 19 w 25"/>
                <a:gd name="T7" fmla="*/ 20 h 24"/>
                <a:gd name="T8" fmla="*/ 11 w 25"/>
                <a:gd name="T9" fmla="*/ 17 h 24"/>
                <a:gd name="T10" fmla="*/ 5 w 25"/>
                <a:gd name="T11" fmla="*/ 5 h 24"/>
                <a:gd name="T12" fmla="*/ 0 w 25"/>
                <a:gd name="T13" fmla="*/ 0 h 24"/>
                <a:gd name="T14" fmla="*/ 8 w 25"/>
                <a:gd name="T15" fmla="*/ 20 h 24"/>
                <a:gd name="T16" fmla="*/ 19 w 25"/>
                <a:gd name="T17" fmla="*/ 24 h 24"/>
                <a:gd name="T18" fmla="*/ 23 w 25"/>
                <a:gd name="T19" fmla="*/ 23 h 24"/>
                <a:gd name="T20" fmla="*/ 19 w 25"/>
                <a:gd name="T21" fmla="*/ 8 h 24"/>
                <a:gd name="T22" fmla="*/ 0 w 25"/>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4">
                  <a:moveTo>
                    <a:pt x="5" y="5"/>
                  </a:moveTo>
                  <a:cubicBezTo>
                    <a:pt x="8" y="6"/>
                    <a:pt x="13" y="7"/>
                    <a:pt x="17" y="11"/>
                  </a:cubicBezTo>
                  <a:cubicBezTo>
                    <a:pt x="20" y="14"/>
                    <a:pt x="20" y="18"/>
                    <a:pt x="20" y="20"/>
                  </a:cubicBezTo>
                  <a:cubicBezTo>
                    <a:pt x="20" y="20"/>
                    <a:pt x="19" y="20"/>
                    <a:pt x="19" y="20"/>
                  </a:cubicBezTo>
                  <a:cubicBezTo>
                    <a:pt x="18" y="20"/>
                    <a:pt x="14" y="20"/>
                    <a:pt x="11" y="17"/>
                  </a:cubicBezTo>
                  <a:cubicBezTo>
                    <a:pt x="7" y="13"/>
                    <a:pt x="5" y="8"/>
                    <a:pt x="5" y="5"/>
                  </a:cubicBezTo>
                  <a:close/>
                  <a:moveTo>
                    <a:pt x="0" y="0"/>
                  </a:moveTo>
                  <a:cubicBezTo>
                    <a:pt x="0" y="0"/>
                    <a:pt x="0" y="12"/>
                    <a:pt x="8" y="20"/>
                  </a:cubicBezTo>
                  <a:cubicBezTo>
                    <a:pt x="12" y="23"/>
                    <a:pt x="16" y="24"/>
                    <a:pt x="19" y="24"/>
                  </a:cubicBezTo>
                  <a:cubicBezTo>
                    <a:pt x="21" y="24"/>
                    <a:pt x="23" y="23"/>
                    <a:pt x="23" y="23"/>
                  </a:cubicBezTo>
                  <a:cubicBezTo>
                    <a:pt x="25" y="21"/>
                    <a:pt x="25" y="13"/>
                    <a:pt x="19" y="8"/>
                  </a:cubicBezTo>
                  <a:cubicBezTo>
                    <a:pt x="12"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61" name="Freeform 37">
              <a:extLst>
                <a:ext uri="{FF2B5EF4-FFF2-40B4-BE49-F238E27FC236}">
                  <a16:creationId xmlns:a16="http://schemas.microsoft.com/office/drawing/2014/main" id="{A42471FA-C771-4220-BEB7-85519465EF05}"/>
                </a:ext>
              </a:extLst>
            </p:cNvPr>
            <p:cNvSpPr>
              <a:spLocks noEditPoints="1"/>
            </p:cNvSpPr>
            <p:nvPr/>
          </p:nvSpPr>
          <p:spPr bwMode="auto">
            <a:xfrm>
              <a:off x="7604125" y="5584825"/>
              <a:ext cx="87313" cy="50800"/>
            </a:xfrm>
            <a:custGeom>
              <a:avLst/>
              <a:gdLst>
                <a:gd name="T0" fmla="*/ 11 w 31"/>
                <a:gd name="T1" fmla="*/ 4 h 18"/>
                <a:gd name="T2" fmla="*/ 19 w 31"/>
                <a:gd name="T3" fmla="*/ 6 h 18"/>
                <a:gd name="T4" fmla="*/ 26 w 31"/>
                <a:gd name="T5" fmla="*/ 13 h 18"/>
                <a:gd name="T6" fmla="*/ 21 w 31"/>
                <a:gd name="T7" fmla="*/ 14 h 18"/>
                <a:gd name="T8" fmla="*/ 16 w 31"/>
                <a:gd name="T9" fmla="*/ 13 h 18"/>
                <a:gd name="T10" fmla="*/ 6 w 31"/>
                <a:gd name="T11" fmla="*/ 5 h 18"/>
                <a:gd name="T12" fmla="*/ 11 w 31"/>
                <a:gd name="T13" fmla="*/ 4 h 18"/>
                <a:gd name="T14" fmla="*/ 11 w 31"/>
                <a:gd name="T15" fmla="*/ 0 h 18"/>
                <a:gd name="T16" fmla="*/ 0 w 31"/>
                <a:gd name="T17" fmla="*/ 2 h 18"/>
                <a:gd name="T18" fmla="*/ 15 w 31"/>
                <a:gd name="T19" fmla="*/ 17 h 18"/>
                <a:gd name="T20" fmla="*/ 21 w 31"/>
                <a:gd name="T21" fmla="*/ 18 h 18"/>
                <a:gd name="T22" fmla="*/ 30 w 31"/>
                <a:gd name="T23" fmla="*/ 15 h 18"/>
                <a:gd name="T24" fmla="*/ 21 w 31"/>
                <a:gd name="T25" fmla="*/ 2 h 18"/>
                <a:gd name="T26" fmla="*/ 11 w 31"/>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8">
                  <a:moveTo>
                    <a:pt x="11" y="4"/>
                  </a:moveTo>
                  <a:cubicBezTo>
                    <a:pt x="14" y="4"/>
                    <a:pt x="17" y="5"/>
                    <a:pt x="19" y="6"/>
                  </a:cubicBezTo>
                  <a:cubicBezTo>
                    <a:pt x="24" y="7"/>
                    <a:pt x="26" y="11"/>
                    <a:pt x="26" y="13"/>
                  </a:cubicBezTo>
                  <a:cubicBezTo>
                    <a:pt x="25" y="13"/>
                    <a:pt x="23" y="14"/>
                    <a:pt x="21" y="14"/>
                  </a:cubicBezTo>
                  <a:cubicBezTo>
                    <a:pt x="19" y="14"/>
                    <a:pt x="18" y="14"/>
                    <a:pt x="16" y="13"/>
                  </a:cubicBezTo>
                  <a:cubicBezTo>
                    <a:pt x="12" y="11"/>
                    <a:pt x="8" y="8"/>
                    <a:pt x="6" y="5"/>
                  </a:cubicBezTo>
                  <a:cubicBezTo>
                    <a:pt x="8" y="4"/>
                    <a:pt x="9" y="4"/>
                    <a:pt x="11" y="4"/>
                  </a:cubicBezTo>
                  <a:close/>
                  <a:moveTo>
                    <a:pt x="11" y="0"/>
                  </a:moveTo>
                  <a:cubicBezTo>
                    <a:pt x="5" y="0"/>
                    <a:pt x="0" y="2"/>
                    <a:pt x="0" y="2"/>
                  </a:cubicBezTo>
                  <a:cubicBezTo>
                    <a:pt x="0" y="2"/>
                    <a:pt x="5" y="13"/>
                    <a:pt x="15" y="17"/>
                  </a:cubicBezTo>
                  <a:cubicBezTo>
                    <a:pt x="17" y="18"/>
                    <a:pt x="19" y="18"/>
                    <a:pt x="21" y="18"/>
                  </a:cubicBezTo>
                  <a:cubicBezTo>
                    <a:pt x="26" y="18"/>
                    <a:pt x="30" y="16"/>
                    <a:pt x="30" y="15"/>
                  </a:cubicBezTo>
                  <a:cubicBezTo>
                    <a:pt x="31" y="13"/>
                    <a:pt x="29" y="5"/>
                    <a:pt x="21" y="2"/>
                  </a:cubicBezTo>
                  <a:cubicBezTo>
                    <a:pt x="18" y="1"/>
                    <a:pt x="14" y="0"/>
                    <a:pt x="11"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62" name="Freeform 38">
              <a:extLst>
                <a:ext uri="{FF2B5EF4-FFF2-40B4-BE49-F238E27FC236}">
                  <a16:creationId xmlns:a16="http://schemas.microsoft.com/office/drawing/2014/main" id="{1A559964-E585-44B3-A6AE-C7C3110073FB}"/>
                </a:ext>
              </a:extLst>
            </p:cNvPr>
            <p:cNvSpPr>
              <a:spLocks noEditPoints="1"/>
            </p:cNvSpPr>
            <p:nvPr/>
          </p:nvSpPr>
          <p:spPr bwMode="auto">
            <a:xfrm>
              <a:off x="7654925" y="5722938"/>
              <a:ext cx="66675" cy="77788"/>
            </a:xfrm>
            <a:custGeom>
              <a:avLst/>
              <a:gdLst>
                <a:gd name="T0" fmla="*/ 6 w 24"/>
                <a:gd name="T1" fmla="*/ 6 h 28"/>
                <a:gd name="T2" fmla="*/ 17 w 24"/>
                <a:gd name="T3" fmla="*/ 14 h 28"/>
                <a:gd name="T4" fmla="*/ 18 w 24"/>
                <a:gd name="T5" fmla="*/ 24 h 28"/>
                <a:gd name="T6" fmla="*/ 10 w 24"/>
                <a:gd name="T7" fmla="*/ 19 h 28"/>
                <a:gd name="T8" fmla="*/ 6 w 24"/>
                <a:gd name="T9" fmla="*/ 6 h 28"/>
                <a:gd name="T10" fmla="*/ 2 w 24"/>
                <a:gd name="T11" fmla="*/ 0 h 28"/>
                <a:gd name="T12" fmla="*/ 6 w 24"/>
                <a:gd name="T13" fmla="*/ 21 h 28"/>
                <a:gd name="T14" fmla="*/ 18 w 24"/>
                <a:gd name="T15" fmla="*/ 28 h 28"/>
                <a:gd name="T16" fmla="*/ 20 w 24"/>
                <a:gd name="T17" fmla="*/ 28 h 28"/>
                <a:gd name="T18" fmla="*/ 20 w 24"/>
                <a:gd name="T19" fmla="*/ 12 h 28"/>
                <a:gd name="T20" fmla="*/ 2 w 24"/>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8">
                  <a:moveTo>
                    <a:pt x="6" y="6"/>
                  </a:moveTo>
                  <a:cubicBezTo>
                    <a:pt x="9" y="7"/>
                    <a:pt x="14" y="10"/>
                    <a:pt x="17" y="14"/>
                  </a:cubicBezTo>
                  <a:cubicBezTo>
                    <a:pt x="19" y="18"/>
                    <a:pt x="19" y="22"/>
                    <a:pt x="18" y="24"/>
                  </a:cubicBezTo>
                  <a:cubicBezTo>
                    <a:pt x="16" y="24"/>
                    <a:pt x="12" y="23"/>
                    <a:pt x="10" y="19"/>
                  </a:cubicBezTo>
                  <a:cubicBezTo>
                    <a:pt x="7" y="15"/>
                    <a:pt x="6" y="9"/>
                    <a:pt x="6" y="6"/>
                  </a:cubicBezTo>
                  <a:close/>
                  <a:moveTo>
                    <a:pt x="2" y="0"/>
                  </a:moveTo>
                  <a:cubicBezTo>
                    <a:pt x="2" y="0"/>
                    <a:pt x="0" y="12"/>
                    <a:pt x="6" y="21"/>
                  </a:cubicBezTo>
                  <a:cubicBezTo>
                    <a:pt x="10" y="26"/>
                    <a:pt x="15" y="28"/>
                    <a:pt x="18" y="28"/>
                  </a:cubicBezTo>
                  <a:cubicBezTo>
                    <a:pt x="19" y="28"/>
                    <a:pt x="20" y="28"/>
                    <a:pt x="20" y="28"/>
                  </a:cubicBezTo>
                  <a:cubicBezTo>
                    <a:pt x="22" y="26"/>
                    <a:pt x="24" y="19"/>
                    <a:pt x="20" y="12"/>
                  </a:cubicBezTo>
                  <a:cubicBezTo>
                    <a:pt x="14" y="3"/>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63" name="Freeform 39">
              <a:extLst>
                <a:ext uri="{FF2B5EF4-FFF2-40B4-BE49-F238E27FC236}">
                  <a16:creationId xmlns:a16="http://schemas.microsoft.com/office/drawing/2014/main" id="{31B87885-0211-43CA-BD2D-ABC128C0A7AD}"/>
                </a:ext>
              </a:extLst>
            </p:cNvPr>
            <p:cNvSpPr>
              <a:spLocks noEditPoints="1"/>
            </p:cNvSpPr>
            <p:nvPr/>
          </p:nvSpPr>
          <p:spPr bwMode="auto">
            <a:xfrm>
              <a:off x="7669213" y="5865813"/>
              <a:ext cx="106363" cy="52388"/>
            </a:xfrm>
            <a:custGeom>
              <a:avLst/>
              <a:gdLst>
                <a:gd name="T0" fmla="*/ 18 w 38"/>
                <a:gd name="T1" fmla="*/ 4 h 19"/>
                <a:gd name="T2" fmla="*/ 32 w 38"/>
                <a:gd name="T3" fmla="*/ 8 h 19"/>
                <a:gd name="T4" fmla="*/ 16 w 38"/>
                <a:gd name="T5" fmla="*/ 15 h 19"/>
                <a:gd name="T6" fmla="*/ 14 w 38"/>
                <a:gd name="T7" fmla="*/ 15 h 19"/>
                <a:gd name="T8" fmla="*/ 4 w 38"/>
                <a:gd name="T9" fmla="*/ 11 h 19"/>
                <a:gd name="T10" fmla="*/ 15 w 38"/>
                <a:gd name="T11" fmla="*/ 4 h 19"/>
                <a:gd name="T12" fmla="*/ 18 w 38"/>
                <a:gd name="T13" fmla="*/ 4 h 19"/>
                <a:gd name="T14" fmla="*/ 18 w 38"/>
                <a:gd name="T15" fmla="*/ 0 h 19"/>
                <a:gd name="T16" fmla="*/ 14 w 38"/>
                <a:gd name="T17" fmla="*/ 0 h 19"/>
                <a:gd name="T18" fmla="*/ 0 w 38"/>
                <a:gd name="T19" fmla="*/ 12 h 19"/>
                <a:gd name="T20" fmla="*/ 14 w 38"/>
                <a:gd name="T21" fmla="*/ 19 h 19"/>
                <a:gd name="T22" fmla="*/ 17 w 38"/>
                <a:gd name="T23" fmla="*/ 19 h 19"/>
                <a:gd name="T24" fmla="*/ 38 w 38"/>
                <a:gd name="T25" fmla="*/ 7 h 19"/>
                <a:gd name="T26" fmla="*/ 18 w 38"/>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9">
                  <a:moveTo>
                    <a:pt x="18" y="4"/>
                  </a:moveTo>
                  <a:cubicBezTo>
                    <a:pt x="23" y="4"/>
                    <a:pt x="28" y="6"/>
                    <a:pt x="32" y="8"/>
                  </a:cubicBezTo>
                  <a:cubicBezTo>
                    <a:pt x="28" y="10"/>
                    <a:pt x="23" y="14"/>
                    <a:pt x="16" y="15"/>
                  </a:cubicBezTo>
                  <a:cubicBezTo>
                    <a:pt x="16" y="15"/>
                    <a:pt x="15" y="15"/>
                    <a:pt x="14" y="15"/>
                  </a:cubicBezTo>
                  <a:cubicBezTo>
                    <a:pt x="9" y="15"/>
                    <a:pt x="6" y="13"/>
                    <a:pt x="4" y="11"/>
                  </a:cubicBezTo>
                  <a:cubicBezTo>
                    <a:pt x="5" y="9"/>
                    <a:pt x="9" y="5"/>
                    <a:pt x="15" y="4"/>
                  </a:cubicBezTo>
                  <a:cubicBezTo>
                    <a:pt x="16" y="4"/>
                    <a:pt x="17" y="4"/>
                    <a:pt x="18" y="4"/>
                  </a:cubicBezTo>
                  <a:close/>
                  <a:moveTo>
                    <a:pt x="18" y="0"/>
                  </a:moveTo>
                  <a:cubicBezTo>
                    <a:pt x="17" y="0"/>
                    <a:pt x="15" y="0"/>
                    <a:pt x="14" y="0"/>
                  </a:cubicBezTo>
                  <a:cubicBezTo>
                    <a:pt x="5" y="1"/>
                    <a:pt x="0" y="9"/>
                    <a:pt x="0" y="12"/>
                  </a:cubicBezTo>
                  <a:cubicBezTo>
                    <a:pt x="1" y="14"/>
                    <a:pt x="6" y="19"/>
                    <a:pt x="14" y="19"/>
                  </a:cubicBezTo>
                  <a:cubicBezTo>
                    <a:pt x="15" y="19"/>
                    <a:pt x="16" y="19"/>
                    <a:pt x="17" y="19"/>
                  </a:cubicBezTo>
                  <a:cubicBezTo>
                    <a:pt x="29" y="18"/>
                    <a:pt x="38" y="7"/>
                    <a:pt x="38" y="7"/>
                  </a:cubicBezTo>
                  <a:cubicBezTo>
                    <a:pt x="38" y="7"/>
                    <a:pt x="29" y="0"/>
                    <a:pt x="18"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64" name="Freeform 40">
              <a:extLst>
                <a:ext uri="{FF2B5EF4-FFF2-40B4-BE49-F238E27FC236}">
                  <a16:creationId xmlns:a16="http://schemas.microsoft.com/office/drawing/2014/main" id="{90DDDAE8-4A71-4E14-840F-2C04322C1FD5}"/>
                </a:ext>
              </a:extLst>
            </p:cNvPr>
            <p:cNvSpPr>
              <a:spLocks noEditPoints="1"/>
            </p:cNvSpPr>
            <p:nvPr/>
          </p:nvSpPr>
          <p:spPr bwMode="auto">
            <a:xfrm>
              <a:off x="7618413" y="5784850"/>
              <a:ext cx="74613" cy="92075"/>
            </a:xfrm>
            <a:custGeom>
              <a:avLst/>
              <a:gdLst>
                <a:gd name="T0" fmla="*/ 7 w 27"/>
                <a:gd name="T1" fmla="*/ 5 h 33"/>
                <a:gd name="T2" fmla="*/ 19 w 27"/>
                <a:gd name="T3" fmla="*/ 17 h 33"/>
                <a:gd name="T4" fmla="*/ 20 w 27"/>
                <a:gd name="T5" fmla="*/ 29 h 33"/>
                <a:gd name="T6" fmla="*/ 10 w 27"/>
                <a:gd name="T7" fmla="*/ 22 h 33"/>
                <a:gd name="T8" fmla="*/ 7 w 27"/>
                <a:gd name="T9" fmla="*/ 5 h 33"/>
                <a:gd name="T10" fmla="*/ 3 w 27"/>
                <a:gd name="T11" fmla="*/ 0 h 33"/>
                <a:gd name="T12" fmla="*/ 6 w 27"/>
                <a:gd name="T13" fmla="*/ 24 h 33"/>
                <a:gd name="T14" fmla="*/ 20 w 27"/>
                <a:gd name="T15" fmla="*/ 33 h 33"/>
                <a:gd name="T16" fmla="*/ 22 w 27"/>
                <a:gd name="T17" fmla="*/ 33 h 33"/>
                <a:gd name="T18" fmla="*/ 23 w 27"/>
                <a:gd name="T19" fmla="*/ 15 h 33"/>
                <a:gd name="T20" fmla="*/ 3 w 27"/>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3">
                  <a:moveTo>
                    <a:pt x="7" y="5"/>
                  </a:moveTo>
                  <a:cubicBezTo>
                    <a:pt x="11" y="7"/>
                    <a:pt x="16" y="11"/>
                    <a:pt x="19" y="17"/>
                  </a:cubicBezTo>
                  <a:cubicBezTo>
                    <a:pt x="22" y="22"/>
                    <a:pt x="21" y="27"/>
                    <a:pt x="20" y="29"/>
                  </a:cubicBezTo>
                  <a:cubicBezTo>
                    <a:pt x="17" y="29"/>
                    <a:pt x="12" y="27"/>
                    <a:pt x="10" y="22"/>
                  </a:cubicBezTo>
                  <a:cubicBezTo>
                    <a:pt x="6" y="17"/>
                    <a:pt x="6" y="10"/>
                    <a:pt x="7" y="5"/>
                  </a:cubicBezTo>
                  <a:close/>
                  <a:moveTo>
                    <a:pt x="3" y="0"/>
                  </a:moveTo>
                  <a:cubicBezTo>
                    <a:pt x="3" y="0"/>
                    <a:pt x="0" y="13"/>
                    <a:pt x="6" y="24"/>
                  </a:cubicBezTo>
                  <a:cubicBezTo>
                    <a:pt x="10" y="31"/>
                    <a:pt x="17" y="33"/>
                    <a:pt x="20" y="33"/>
                  </a:cubicBezTo>
                  <a:cubicBezTo>
                    <a:pt x="21" y="33"/>
                    <a:pt x="22" y="33"/>
                    <a:pt x="22" y="33"/>
                  </a:cubicBezTo>
                  <a:cubicBezTo>
                    <a:pt x="24" y="32"/>
                    <a:pt x="27" y="23"/>
                    <a:pt x="23" y="15"/>
                  </a:cubicBezTo>
                  <a:cubicBezTo>
                    <a:pt x="17" y="4"/>
                    <a:pt x="3" y="0"/>
                    <a:pt x="3"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65" name="Freeform 41">
              <a:extLst>
                <a:ext uri="{FF2B5EF4-FFF2-40B4-BE49-F238E27FC236}">
                  <a16:creationId xmlns:a16="http://schemas.microsoft.com/office/drawing/2014/main" id="{7805B7F1-2BA5-4B9D-820C-15D9EB19BC4F}"/>
                </a:ext>
              </a:extLst>
            </p:cNvPr>
            <p:cNvSpPr>
              <a:spLocks noEditPoints="1"/>
            </p:cNvSpPr>
            <p:nvPr/>
          </p:nvSpPr>
          <p:spPr bwMode="auto">
            <a:xfrm>
              <a:off x="7718425" y="5761038"/>
              <a:ext cx="95250" cy="65088"/>
            </a:xfrm>
            <a:custGeom>
              <a:avLst/>
              <a:gdLst>
                <a:gd name="T0" fmla="*/ 26 w 34"/>
                <a:gd name="T1" fmla="*/ 4 h 23"/>
                <a:gd name="T2" fmla="*/ 28 w 34"/>
                <a:gd name="T3" fmla="*/ 4 h 23"/>
                <a:gd name="T4" fmla="*/ 17 w 34"/>
                <a:gd name="T5" fmla="*/ 17 h 23"/>
                <a:gd name="T6" fmla="*/ 10 w 34"/>
                <a:gd name="T7" fmla="*/ 19 h 23"/>
                <a:gd name="T8" fmla="*/ 5 w 34"/>
                <a:gd name="T9" fmla="*/ 18 h 23"/>
                <a:gd name="T10" fmla="*/ 12 w 34"/>
                <a:gd name="T11" fmla="*/ 8 h 23"/>
                <a:gd name="T12" fmla="*/ 26 w 34"/>
                <a:gd name="T13" fmla="*/ 4 h 23"/>
                <a:gd name="T14" fmla="*/ 26 w 34"/>
                <a:gd name="T15" fmla="*/ 0 h 23"/>
                <a:gd name="T16" fmla="*/ 10 w 34"/>
                <a:gd name="T17" fmla="*/ 4 h 23"/>
                <a:gd name="T18" fmla="*/ 1 w 34"/>
                <a:gd name="T19" fmla="*/ 20 h 23"/>
                <a:gd name="T20" fmla="*/ 10 w 34"/>
                <a:gd name="T21" fmla="*/ 23 h 23"/>
                <a:gd name="T22" fmla="*/ 19 w 34"/>
                <a:gd name="T23" fmla="*/ 21 h 23"/>
                <a:gd name="T24" fmla="*/ 34 w 34"/>
                <a:gd name="T25" fmla="*/ 1 h 23"/>
                <a:gd name="T26" fmla="*/ 26 w 34"/>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3">
                  <a:moveTo>
                    <a:pt x="26" y="4"/>
                  </a:moveTo>
                  <a:cubicBezTo>
                    <a:pt x="27" y="4"/>
                    <a:pt x="28" y="4"/>
                    <a:pt x="28" y="4"/>
                  </a:cubicBezTo>
                  <a:cubicBezTo>
                    <a:pt x="26" y="8"/>
                    <a:pt x="23" y="14"/>
                    <a:pt x="17" y="17"/>
                  </a:cubicBezTo>
                  <a:cubicBezTo>
                    <a:pt x="15" y="19"/>
                    <a:pt x="13" y="19"/>
                    <a:pt x="10" y="19"/>
                  </a:cubicBezTo>
                  <a:cubicBezTo>
                    <a:pt x="8" y="19"/>
                    <a:pt x="6" y="19"/>
                    <a:pt x="5" y="18"/>
                  </a:cubicBezTo>
                  <a:cubicBezTo>
                    <a:pt x="5" y="16"/>
                    <a:pt x="6" y="11"/>
                    <a:pt x="12" y="8"/>
                  </a:cubicBezTo>
                  <a:cubicBezTo>
                    <a:pt x="16" y="5"/>
                    <a:pt x="22" y="4"/>
                    <a:pt x="26" y="4"/>
                  </a:cubicBezTo>
                  <a:close/>
                  <a:moveTo>
                    <a:pt x="26" y="0"/>
                  </a:moveTo>
                  <a:cubicBezTo>
                    <a:pt x="21" y="0"/>
                    <a:pt x="15" y="1"/>
                    <a:pt x="10" y="4"/>
                  </a:cubicBezTo>
                  <a:cubicBezTo>
                    <a:pt x="1" y="9"/>
                    <a:pt x="0" y="19"/>
                    <a:pt x="1" y="20"/>
                  </a:cubicBezTo>
                  <a:cubicBezTo>
                    <a:pt x="2" y="22"/>
                    <a:pt x="5" y="23"/>
                    <a:pt x="10" y="23"/>
                  </a:cubicBezTo>
                  <a:cubicBezTo>
                    <a:pt x="13" y="23"/>
                    <a:pt x="16" y="23"/>
                    <a:pt x="19" y="21"/>
                  </a:cubicBezTo>
                  <a:cubicBezTo>
                    <a:pt x="30" y="14"/>
                    <a:pt x="34" y="1"/>
                    <a:pt x="34" y="1"/>
                  </a:cubicBezTo>
                  <a:cubicBezTo>
                    <a:pt x="34" y="1"/>
                    <a:pt x="31" y="0"/>
                    <a:pt x="26"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66" name="Freeform 42">
              <a:extLst>
                <a:ext uri="{FF2B5EF4-FFF2-40B4-BE49-F238E27FC236}">
                  <a16:creationId xmlns:a16="http://schemas.microsoft.com/office/drawing/2014/main" id="{D45E79CD-7852-4119-B1D5-2DAD94563169}"/>
                </a:ext>
              </a:extLst>
            </p:cNvPr>
            <p:cNvSpPr>
              <a:spLocks noEditPoints="1"/>
            </p:cNvSpPr>
            <p:nvPr/>
          </p:nvSpPr>
          <p:spPr bwMode="auto">
            <a:xfrm>
              <a:off x="7564438" y="5837238"/>
              <a:ext cx="76200" cy="98425"/>
            </a:xfrm>
            <a:custGeom>
              <a:avLst/>
              <a:gdLst>
                <a:gd name="T0" fmla="*/ 6 w 27"/>
                <a:gd name="T1" fmla="*/ 6 h 35"/>
                <a:gd name="T2" fmla="*/ 19 w 27"/>
                <a:gd name="T3" fmla="*/ 18 h 35"/>
                <a:gd name="T4" fmla="*/ 19 w 27"/>
                <a:gd name="T5" fmla="*/ 31 h 35"/>
                <a:gd name="T6" fmla="*/ 9 w 27"/>
                <a:gd name="T7" fmla="*/ 23 h 35"/>
                <a:gd name="T8" fmla="*/ 6 w 27"/>
                <a:gd name="T9" fmla="*/ 6 h 35"/>
                <a:gd name="T10" fmla="*/ 3 w 27"/>
                <a:gd name="T11" fmla="*/ 0 h 35"/>
                <a:gd name="T12" fmla="*/ 5 w 27"/>
                <a:gd name="T13" fmla="*/ 25 h 35"/>
                <a:gd name="T14" fmla="*/ 19 w 27"/>
                <a:gd name="T15" fmla="*/ 35 h 35"/>
                <a:gd name="T16" fmla="*/ 21 w 27"/>
                <a:gd name="T17" fmla="*/ 34 h 35"/>
                <a:gd name="T18" fmla="*/ 22 w 27"/>
                <a:gd name="T19" fmla="*/ 16 h 35"/>
                <a:gd name="T20" fmla="*/ 3 w 27"/>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5">
                  <a:moveTo>
                    <a:pt x="6" y="6"/>
                  </a:moveTo>
                  <a:cubicBezTo>
                    <a:pt x="10" y="9"/>
                    <a:pt x="16" y="12"/>
                    <a:pt x="19" y="18"/>
                  </a:cubicBezTo>
                  <a:cubicBezTo>
                    <a:pt x="21" y="24"/>
                    <a:pt x="20" y="29"/>
                    <a:pt x="19" y="31"/>
                  </a:cubicBezTo>
                  <a:cubicBezTo>
                    <a:pt x="16" y="30"/>
                    <a:pt x="11" y="28"/>
                    <a:pt x="9" y="23"/>
                  </a:cubicBezTo>
                  <a:cubicBezTo>
                    <a:pt x="6" y="17"/>
                    <a:pt x="6" y="11"/>
                    <a:pt x="6" y="6"/>
                  </a:cubicBezTo>
                  <a:close/>
                  <a:moveTo>
                    <a:pt x="3" y="0"/>
                  </a:moveTo>
                  <a:cubicBezTo>
                    <a:pt x="3" y="0"/>
                    <a:pt x="0" y="14"/>
                    <a:pt x="5" y="25"/>
                  </a:cubicBezTo>
                  <a:cubicBezTo>
                    <a:pt x="9" y="32"/>
                    <a:pt x="16" y="35"/>
                    <a:pt x="19" y="35"/>
                  </a:cubicBezTo>
                  <a:cubicBezTo>
                    <a:pt x="20" y="35"/>
                    <a:pt x="20" y="35"/>
                    <a:pt x="21" y="34"/>
                  </a:cubicBezTo>
                  <a:cubicBezTo>
                    <a:pt x="23" y="33"/>
                    <a:pt x="27" y="25"/>
                    <a:pt x="22" y="16"/>
                  </a:cubicBezTo>
                  <a:cubicBezTo>
                    <a:pt x="17" y="5"/>
                    <a:pt x="3" y="0"/>
                    <a:pt x="3"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67" name="Freeform 43">
              <a:extLst>
                <a:ext uri="{FF2B5EF4-FFF2-40B4-BE49-F238E27FC236}">
                  <a16:creationId xmlns:a16="http://schemas.microsoft.com/office/drawing/2014/main" id="{DCC05912-C443-47C2-A90F-13D713A968D1}"/>
                </a:ext>
              </a:extLst>
            </p:cNvPr>
            <p:cNvSpPr>
              <a:spLocks noEditPoints="1"/>
            </p:cNvSpPr>
            <p:nvPr/>
          </p:nvSpPr>
          <p:spPr bwMode="auto">
            <a:xfrm>
              <a:off x="7724775" y="5651500"/>
              <a:ext cx="80963" cy="84138"/>
            </a:xfrm>
            <a:custGeom>
              <a:avLst/>
              <a:gdLst>
                <a:gd name="T0" fmla="*/ 24 w 29"/>
                <a:gd name="T1" fmla="*/ 5 h 30"/>
                <a:gd name="T2" fmla="*/ 17 w 29"/>
                <a:gd name="T3" fmla="*/ 21 h 30"/>
                <a:gd name="T4" fmla="*/ 7 w 29"/>
                <a:gd name="T5" fmla="*/ 26 h 30"/>
                <a:gd name="T6" fmla="*/ 6 w 29"/>
                <a:gd name="T7" fmla="*/ 25 h 30"/>
                <a:gd name="T8" fmla="*/ 9 w 29"/>
                <a:gd name="T9" fmla="*/ 13 h 30"/>
                <a:gd name="T10" fmla="*/ 24 w 29"/>
                <a:gd name="T11" fmla="*/ 5 h 30"/>
                <a:gd name="T12" fmla="*/ 28 w 29"/>
                <a:gd name="T13" fmla="*/ 0 h 30"/>
                <a:gd name="T14" fmla="*/ 6 w 29"/>
                <a:gd name="T15" fmla="*/ 11 h 30"/>
                <a:gd name="T16" fmla="*/ 3 w 29"/>
                <a:gd name="T17" fmla="*/ 29 h 30"/>
                <a:gd name="T18" fmla="*/ 7 w 29"/>
                <a:gd name="T19" fmla="*/ 30 h 30"/>
                <a:gd name="T20" fmla="*/ 20 w 29"/>
                <a:gd name="T21" fmla="*/ 23 h 30"/>
                <a:gd name="T22" fmla="*/ 28 w 29"/>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30">
                  <a:moveTo>
                    <a:pt x="24" y="5"/>
                  </a:moveTo>
                  <a:cubicBezTo>
                    <a:pt x="23" y="9"/>
                    <a:pt x="22" y="16"/>
                    <a:pt x="17" y="21"/>
                  </a:cubicBezTo>
                  <a:cubicBezTo>
                    <a:pt x="13" y="25"/>
                    <a:pt x="8" y="26"/>
                    <a:pt x="7" y="26"/>
                  </a:cubicBezTo>
                  <a:cubicBezTo>
                    <a:pt x="6" y="26"/>
                    <a:pt x="6" y="26"/>
                    <a:pt x="6" y="25"/>
                  </a:cubicBezTo>
                  <a:cubicBezTo>
                    <a:pt x="5" y="23"/>
                    <a:pt x="5" y="18"/>
                    <a:pt x="9" y="13"/>
                  </a:cubicBezTo>
                  <a:cubicBezTo>
                    <a:pt x="13" y="8"/>
                    <a:pt x="19" y="6"/>
                    <a:pt x="24" y="5"/>
                  </a:cubicBezTo>
                  <a:close/>
                  <a:moveTo>
                    <a:pt x="28" y="0"/>
                  </a:moveTo>
                  <a:cubicBezTo>
                    <a:pt x="28" y="0"/>
                    <a:pt x="14" y="1"/>
                    <a:pt x="6" y="11"/>
                  </a:cubicBezTo>
                  <a:cubicBezTo>
                    <a:pt x="0" y="18"/>
                    <a:pt x="1" y="27"/>
                    <a:pt x="3" y="29"/>
                  </a:cubicBezTo>
                  <a:cubicBezTo>
                    <a:pt x="4" y="29"/>
                    <a:pt x="5" y="30"/>
                    <a:pt x="7" y="30"/>
                  </a:cubicBezTo>
                  <a:cubicBezTo>
                    <a:pt x="11" y="30"/>
                    <a:pt x="16" y="28"/>
                    <a:pt x="20" y="23"/>
                  </a:cubicBezTo>
                  <a:cubicBezTo>
                    <a:pt x="29" y="14"/>
                    <a:pt x="28" y="0"/>
                    <a:pt x="28"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68" name="Freeform 44">
              <a:extLst>
                <a:ext uri="{FF2B5EF4-FFF2-40B4-BE49-F238E27FC236}">
                  <a16:creationId xmlns:a16="http://schemas.microsoft.com/office/drawing/2014/main" id="{7A7C7713-21F5-438C-A557-D88DFD07E1FB}"/>
                </a:ext>
              </a:extLst>
            </p:cNvPr>
            <p:cNvSpPr>
              <a:spLocks noEditPoints="1"/>
            </p:cNvSpPr>
            <p:nvPr/>
          </p:nvSpPr>
          <p:spPr bwMode="auto">
            <a:xfrm>
              <a:off x="7597775" y="5938838"/>
              <a:ext cx="107950" cy="55563"/>
            </a:xfrm>
            <a:custGeom>
              <a:avLst/>
              <a:gdLst>
                <a:gd name="T0" fmla="*/ 15 w 38"/>
                <a:gd name="T1" fmla="*/ 4 h 20"/>
                <a:gd name="T2" fmla="*/ 17 w 38"/>
                <a:gd name="T3" fmla="*/ 4 h 20"/>
                <a:gd name="T4" fmla="*/ 32 w 38"/>
                <a:gd name="T5" fmla="*/ 13 h 20"/>
                <a:gd name="T6" fmla="*/ 19 w 38"/>
                <a:gd name="T7" fmla="*/ 16 h 20"/>
                <a:gd name="T8" fmla="*/ 15 w 38"/>
                <a:gd name="T9" fmla="*/ 15 h 20"/>
                <a:gd name="T10" fmla="*/ 5 w 38"/>
                <a:gd name="T11" fmla="*/ 8 h 20"/>
                <a:gd name="T12" fmla="*/ 15 w 38"/>
                <a:gd name="T13" fmla="*/ 4 h 20"/>
                <a:gd name="T14" fmla="*/ 15 w 38"/>
                <a:gd name="T15" fmla="*/ 0 h 20"/>
                <a:gd name="T16" fmla="*/ 1 w 38"/>
                <a:gd name="T17" fmla="*/ 7 h 20"/>
                <a:gd name="T18" fmla="*/ 14 w 38"/>
                <a:gd name="T19" fmla="*/ 19 h 20"/>
                <a:gd name="T20" fmla="*/ 19 w 38"/>
                <a:gd name="T21" fmla="*/ 20 h 20"/>
                <a:gd name="T22" fmla="*/ 38 w 38"/>
                <a:gd name="T23" fmla="*/ 14 h 20"/>
                <a:gd name="T24" fmla="*/ 18 w 38"/>
                <a:gd name="T25" fmla="*/ 0 h 20"/>
                <a:gd name="T26" fmla="*/ 15 w 38"/>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
                  <a:moveTo>
                    <a:pt x="15" y="4"/>
                  </a:moveTo>
                  <a:cubicBezTo>
                    <a:pt x="15" y="4"/>
                    <a:pt x="16" y="4"/>
                    <a:pt x="17" y="4"/>
                  </a:cubicBezTo>
                  <a:cubicBezTo>
                    <a:pt x="23" y="5"/>
                    <a:pt x="29" y="10"/>
                    <a:pt x="32" y="13"/>
                  </a:cubicBezTo>
                  <a:cubicBezTo>
                    <a:pt x="29" y="14"/>
                    <a:pt x="24" y="16"/>
                    <a:pt x="19" y="16"/>
                  </a:cubicBezTo>
                  <a:cubicBezTo>
                    <a:pt x="18" y="16"/>
                    <a:pt x="16" y="15"/>
                    <a:pt x="15" y="15"/>
                  </a:cubicBezTo>
                  <a:cubicBezTo>
                    <a:pt x="9" y="14"/>
                    <a:pt x="6" y="10"/>
                    <a:pt x="5" y="8"/>
                  </a:cubicBezTo>
                  <a:cubicBezTo>
                    <a:pt x="6" y="7"/>
                    <a:pt x="10" y="4"/>
                    <a:pt x="15" y="4"/>
                  </a:cubicBezTo>
                  <a:close/>
                  <a:moveTo>
                    <a:pt x="15" y="0"/>
                  </a:moveTo>
                  <a:cubicBezTo>
                    <a:pt x="7" y="0"/>
                    <a:pt x="1" y="5"/>
                    <a:pt x="1" y="7"/>
                  </a:cubicBezTo>
                  <a:cubicBezTo>
                    <a:pt x="0" y="9"/>
                    <a:pt x="5" y="18"/>
                    <a:pt x="14" y="19"/>
                  </a:cubicBezTo>
                  <a:cubicBezTo>
                    <a:pt x="16" y="19"/>
                    <a:pt x="17" y="20"/>
                    <a:pt x="19" y="20"/>
                  </a:cubicBezTo>
                  <a:cubicBezTo>
                    <a:pt x="29" y="20"/>
                    <a:pt x="38" y="14"/>
                    <a:pt x="38" y="14"/>
                  </a:cubicBezTo>
                  <a:cubicBezTo>
                    <a:pt x="38" y="14"/>
                    <a:pt x="30" y="3"/>
                    <a:pt x="18" y="0"/>
                  </a:cubicBezTo>
                  <a:cubicBezTo>
                    <a:pt x="17" y="0"/>
                    <a:pt x="16" y="0"/>
                    <a:pt x="15"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69" name="Freeform 45">
              <a:extLst>
                <a:ext uri="{FF2B5EF4-FFF2-40B4-BE49-F238E27FC236}">
                  <a16:creationId xmlns:a16="http://schemas.microsoft.com/office/drawing/2014/main" id="{E83DCF11-BE37-4057-91F0-85514717CE9E}"/>
                </a:ext>
              </a:extLst>
            </p:cNvPr>
            <p:cNvSpPr>
              <a:spLocks noEditPoints="1"/>
            </p:cNvSpPr>
            <p:nvPr/>
          </p:nvSpPr>
          <p:spPr bwMode="auto">
            <a:xfrm>
              <a:off x="7699375" y="5551488"/>
              <a:ext cx="73025" cy="98425"/>
            </a:xfrm>
            <a:custGeom>
              <a:avLst/>
              <a:gdLst>
                <a:gd name="T0" fmla="*/ 18 w 26"/>
                <a:gd name="T1" fmla="*/ 6 h 35"/>
                <a:gd name="T2" fmla="*/ 17 w 26"/>
                <a:gd name="T3" fmla="*/ 23 h 35"/>
                <a:gd name="T4" fmla="*/ 8 w 26"/>
                <a:gd name="T5" fmla="*/ 31 h 35"/>
                <a:gd name="T6" fmla="*/ 7 w 26"/>
                <a:gd name="T7" fmla="*/ 19 h 35"/>
                <a:gd name="T8" fmla="*/ 18 w 26"/>
                <a:gd name="T9" fmla="*/ 6 h 35"/>
                <a:gd name="T10" fmla="*/ 21 w 26"/>
                <a:gd name="T11" fmla="*/ 0 h 35"/>
                <a:gd name="T12" fmla="*/ 3 w 26"/>
                <a:gd name="T13" fmla="*/ 17 h 35"/>
                <a:gd name="T14" fmla="*/ 6 w 26"/>
                <a:gd name="T15" fmla="*/ 35 h 35"/>
                <a:gd name="T16" fmla="*/ 7 w 26"/>
                <a:gd name="T17" fmla="*/ 35 h 35"/>
                <a:gd name="T18" fmla="*/ 21 w 26"/>
                <a:gd name="T19" fmla="*/ 25 h 35"/>
                <a:gd name="T20" fmla="*/ 21 w 26"/>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5">
                  <a:moveTo>
                    <a:pt x="18" y="6"/>
                  </a:moveTo>
                  <a:cubicBezTo>
                    <a:pt x="19" y="10"/>
                    <a:pt x="20" y="17"/>
                    <a:pt x="17" y="23"/>
                  </a:cubicBezTo>
                  <a:cubicBezTo>
                    <a:pt x="15" y="29"/>
                    <a:pt x="10" y="31"/>
                    <a:pt x="8" y="31"/>
                  </a:cubicBezTo>
                  <a:cubicBezTo>
                    <a:pt x="7" y="30"/>
                    <a:pt x="5" y="24"/>
                    <a:pt x="7" y="19"/>
                  </a:cubicBezTo>
                  <a:cubicBezTo>
                    <a:pt x="10" y="13"/>
                    <a:pt x="15" y="8"/>
                    <a:pt x="18" y="6"/>
                  </a:cubicBezTo>
                  <a:close/>
                  <a:moveTo>
                    <a:pt x="21" y="0"/>
                  </a:moveTo>
                  <a:cubicBezTo>
                    <a:pt x="21" y="0"/>
                    <a:pt x="8" y="6"/>
                    <a:pt x="3" y="17"/>
                  </a:cubicBezTo>
                  <a:cubicBezTo>
                    <a:pt x="0" y="26"/>
                    <a:pt x="4" y="34"/>
                    <a:pt x="6" y="35"/>
                  </a:cubicBezTo>
                  <a:cubicBezTo>
                    <a:pt x="7" y="35"/>
                    <a:pt x="7" y="35"/>
                    <a:pt x="7" y="35"/>
                  </a:cubicBezTo>
                  <a:cubicBezTo>
                    <a:pt x="10" y="35"/>
                    <a:pt x="18" y="32"/>
                    <a:pt x="21" y="25"/>
                  </a:cubicBezTo>
                  <a:cubicBezTo>
                    <a:pt x="26" y="13"/>
                    <a:pt x="21" y="0"/>
                    <a:pt x="21"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sp>
          <p:nvSpPr>
            <p:cNvPr id="170" name="Freeform 46">
              <a:extLst>
                <a:ext uri="{FF2B5EF4-FFF2-40B4-BE49-F238E27FC236}">
                  <a16:creationId xmlns:a16="http://schemas.microsoft.com/office/drawing/2014/main" id="{4DDF59C9-4838-4E62-A104-C23340E9B35F}"/>
                </a:ext>
              </a:extLst>
            </p:cNvPr>
            <p:cNvSpPr>
              <a:spLocks noEditPoints="1"/>
            </p:cNvSpPr>
            <p:nvPr/>
          </p:nvSpPr>
          <p:spPr bwMode="auto">
            <a:xfrm>
              <a:off x="7378700" y="5584825"/>
              <a:ext cx="241300" cy="223838"/>
            </a:xfrm>
            <a:custGeom>
              <a:avLst/>
              <a:gdLst>
                <a:gd name="T0" fmla="*/ 76 w 152"/>
                <a:gd name="T1" fmla="*/ 16 h 141"/>
                <a:gd name="T2" fmla="*/ 94 w 152"/>
                <a:gd name="T3" fmla="*/ 53 h 141"/>
                <a:gd name="T4" fmla="*/ 96 w 152"/>
                <a:gd name="T5" fmla="*/ 53 h 141"/>
                <a:gd name="T6" fmla="*/ 137 w 152"/>
                <a:gd name="T7" fmla="*/ 58 h 141"/>
                <a:gd name="T8" fmla="*/ 106 w 152"/>
                <a:gd name="T9" fmla="*/ 88 h 141"/>
                <a:gd name="T10" fmla="*/ 114 w 152"/>
                <a:gd name="T11" fmla="*/ 129 h 141"/>
                <a:gd name="T12" fmla="*/ 76 w 152"/>
                <a:gd name="T13" fmla="*/ 110 h 141"/>
                <a:gd name="T14" fmla="*/ 39 w 152"/>
                <a:gd name="T15" fmla="*/ 129 h 141"/>
                <a:gd name="T16" fmla="*/ 46 w 152"/>
                <a:gd name="T17" fmla="*/ 88 h 141"/>
                <a:gd name="T18" fmla="*/ 16 w 152"/>
                <a:gd name="T19" fmla="*/ 58 h 141"/>
                <a:gd name="T20" fmla="*/ 57 w 152"/>
                <a:gd name="T21" fmla="*/ 53 h 141"/>
                <a:gd name="T22" fmla="*/ 76 w 152"/>
                <a:gd name="T23" fmla="*/ 16 h 141"/>
                <a:gd name="T24" fmla="*/ 76 w 152"/>
                <a:gd name="T25" fmla="*/ 16 h 141"/>
                <a:gd name="T26" fmla="*/ 76 w 152"/>
                <a:gd name="T27" fmla="*/ 0 h 141"/>
                <a:gd name="T28" fmla="*/ 69 w 152"/>
                <a:gd name="T29" fmla="*/ 12 h 141"/>
                <a:gd name="T30" fmla="*/ 53 w 152"/>
                <a:gd name="T31" fmla="*/ 46 h 141"/>
                <a:gd name="T32" fmla="*/ 14 w 152"/>
                <a:gd name="T33" fmla="*/ 51 h 141"/>
                <a:gd name="T34" fmla="*/ 0 w 152"/>
                <a:gd name="T35" fmla="*/ 53 h 141"/>
                <a:gd name="T36" fmla="*/ 11 w 152"/>
                <a:gd name="T37" fmla="*/ 64 h 141"/>
                <a:gd name="T38" fmla="*/ 39 w 152"/>
                <a:gd name="T39" fmla="*/ 90 h 141"/>
                <a:gd name="T40" fmla="*/ 32 w 152"/>
                <a:gd name="T41" fmla="*/ 129 h 141"/>
                <a:gd name="T42" fmla="*/ 30 w 152"/>
                <a:gd name="T43" fmla="*/ 141 h 141"/>
                <a:gd name="T44" fmla="*/ 43 w 152"/>
                <a:gd name="T45" fmla="*/ 136 h 141"/>
                <a:gd name="T46" fmla="*/ 76 w 152"/>
                <a:gd name="T47" fmla="*/ 118 h 141"/>
                <a:gd name="T48" fmla="*/ 110 w 152"/>
                <a:gd name="T49" fmla="*/ 136 h 141"/>
                <a:gd name="T50" fmla="*/ 122 w 152"/>
                <a:gd name="T51" fmla="*/ 141 h 141"/>
                <a:gd name="T52" fmla="*/ 121 w 152"/>
                <a:gd name="T53" fmla="*/ 129 h 141"/>
                <a:gd name="T54" fmla="*/ 114 w 152"/>
                <a:gd name="T55" fmla="*/ 90 h 141"/>
                <a:gd name="T56" fmla="*/ 142 w 152"/>
                <a:gd name="T57" fmla="*/ 64 h 141"/>
                <a:gd name="T58" fmla="*/ 152 w 152"/>
                <a:gd name="T59" fmla="*/ 53 h 141"/>
                <a:gd name="T60" fmla="*/ 138 w 152"/>
                <a:gd name="T61" fmla="*/ 51 h 141"/>
                <a:gd name="T62" fmla="*/ 99 w 152"/>
                <a:gd name="T63" fmla="*/ 46 h 141"/>
                <a:gd name="T64" fmla="*/ 83 w 152"/>
                <a:gd name="T65" fmla="*/ 12 h 141"/>
                <a:gd name="T66" fmla="*/ 76 w 152"/>
                <a:gd name="T67" fmla="*/ 0 h 141"/>
                <a:gd name="T68" fmla="*/ 76 w 152"/>
                <a:gd name="T6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141">
                  <a:moveTo>
                    <a:pt x="76" y="16"/>
                  </a:moveTo>
                  <a:lnTo>
                    <a:pt x="94" y="53"/>
                  </a:lnTo>
                  <a:lnTo>
                    <a:pt x="96" y="53"/>
                  </a:lnTo>
                  <a:lnTo>
                    <a:pt x="137" y="58"/>
                  </a:lnTo>
                  <a:lnTo>
                    <a:pt x="106" y="88"/>
                  </a:lnTo>
                  <a:lnTo>
                    <a:pt x="114" y="129"/>
                  </a:lnTo>
                  <a:lnTo>
                    <a:pt x="76" y="110"/>
                  </a:lnTo>
                  <a:lnTo>
                    <a:pt x="39" y="129"/>
                  </a:lnTo>
                  <a:lnTo>
                    <a:pt x="46" y="88"/>
                  </a:lnTo>
                  <a:lnTo>
                    <a:pt x="16" y="58"/>
                  </a:lnTo>
                  <a:lnTo>
                    <a:pt x="57" y="53"/>
                  </a:lnTo>
                  <a:lnTo>
                    <a:pt x="76" y="16"/>
                  </a:lnTo>
                  <a:lnTo>
                    <a:pt x="76" y="16"/>
                  </a:lnTo>
                  <a:close/>
                  <a:moveTo>
                    <a:pt x="76" y="0"/>
                  </a:moveTo>
                  <a:lnTo>
                    <a:pt x="69" y="12"/>
                  </a:lnTo>
                  <a:lnTo>
                    <a:pt x="53" y="46"/>
                  </a:lnTo>
                  <a:lnTo>
                    <a:pt x="14" y="51"/>
                  </a:lnTo>
                  <a:lnTo>
                    <a:pt x="0" y="53"/>
                  </a:lnTo>
                  <a:lnTo>
                    <a:pt x="11" y="64"/>
                  </a:lnTo>
                  <a:lnTo>
                    <a:pt x="39" y="90"/>
                  </a:lnTo>
                  <a:lnTo>
                    <a:pt x="32" y="129"/>
                  </a:lnTo>
                  <a:lnTo>
                    <a:pt x="30" y="141"/>
                  </a:lnTo>
                  <a:lnTo>
                    <a:pt x="43" y="136"/>
                  </a:lnTo>
                  <a:lnTo>
                    <a:pt x="76" y="118"/>
                  </a:lnTo>
                  <a:lnTo>
                    <a:pt x="110" y="136"/>
                  </a:lnTo>
                  <a:lnTo>
                    <a:pt x="122" y="141"/>
                  </a:lnTo>
                  <a:lnTo>
                    <a:pt x="121" y="129"/>
                  </a:lnTo>
                  <a:lnTo>
                    <a:pt x="114" y="90"/>
                  </a:lnTo>
                  <a:lnTo>
                    <a:pt x="142" y="64"/>
                  </a:lnTo>
                  <a:lnTo>
                    <a:pt x="152" y="53"/>
                  </a:lnTo>
                  <a:lnTo>
                    <a:pt x="138" y="51"/>
                  </a:lnTo>
                  <a:lnTo>
                    <a:pt x="99" y="46"/>
                  </a:lnTo>
                  <a:lnTo>
                    <a:pt x="83" y="12"/>
                  </a:lnTo>
                  <a:lnTo>
                    <a:pt x="76" y="0"/>
                  </a:lnTo>
                  <a:lnTo>
                    <a:pt x="76" y="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US" sz="900" dirty="0">
                <a:solidFill>
                  <a:prstClr val="black"/>
                </a:solidFill>
                <a:latin typeface="Calibri" panose="020F0502020204030204"/>
              </a:endParaRPr>
            </a:p>
          </p:txBody>
        </p:sp>
      </p:grpSp>
    </p:spTree>
    <p:extLst>
      <p:ext uri="{BB962C8B-B14F-4D97-AF65-F5344CB8AC3E}">
        <p14:creationId xmlns:p14="http://schemas.microsoft.com/office/powerpoint/2010/main" val="76481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9D79E1-A425-224D-BC7C-12EA1FD00BD2}"/>
              </a:ext>
            </a:extLst>
          </p:cNvPr>
          <p:cNvSpPr/>
          <p:nvPr/>
        </p:nvSpPr>
        <p:spPr>
          <a:xfrm>
            <a:off x="1" y="-129209"/>
            <a:ext cx="12304643" cy="6987209"/>
          </a:xfrm>
          <a:prstGeom prst="rect">
            <a:avLst/>
          </a:prstGeom>
          <a:solidFill>
            <a:srgbClr val="15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CC0C084-CC0A-3A41-9AF0-C2BC6EA532AC}"/>
              </a:ext>
            </a:extLst>
          </p:cNvPr>
          <p:cNvSpPr/>
          <p:nvPr/>
        </p:nvSpPr>
        <p:spPr>
          <a:xfrm>
            <a:off x="-1" y="1"/>
            <a:ext cx="2402959" cy="6857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FDAA8FC-2351-CA40-850F-D11E8E86A46C}"/>
              </a:ext>
            </a:extLst>
          </p:cNvPr>
          <p:cNvPicPr>
            <a:picLocks noChangeAspect="1"/>
          </p:cNvPicPr>
          <p:nvPr/>
        </p:nvPicPr>
        <p:blipFill>
          <a:blip r:embed="rId3"/>
          <a:stretch>
            <a:fillRect/>
          </a:stretch>
        </p:blipFill>
        <p:spPr>
          <a:xfrm>
            <a:off x="124051" y="5020806"/>
            <a:ext cx="1991831" cy="1106573"/>
          </a:xfrm>
          <a:prstGeom prst="rect">
            <a:avLst/>
          </a:prstGeom>
        </p:spPr>
      </p:pic>
      <p:sp>
        <p:nvSpPr>
          <p:cNvPr id="9" name="Rectangle 8">
            <a:extLst>
              <a:ext uri="{FF2B5EF4-FFF2-40B4-BE49-F238E27FC236}">
                <a16:creationId xmlns:a16="http://schemas.microsoft.com/office/drawing/2014/main" id="{8B6CECC9-4A0E-D842-A621-B3190D76DF9B}"/>
              </a:ext>
            </a:extLst>
          </p:cNvPr>
          <p:cNvSpPr/>
          <p:nvPr/>
        </p:nvSpPr>
        <p:spPr>
          <a:xfrm>
            <a:off x="1" y="-129210"/>
            <a:ext cx="2402958" cy="42865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B48C29E-A4EA-4938-89AB-099301632286}"/>
              </a:ext>
            </a:extLst>
          </p:cNvPr>
          <p:cNvSpPr txBox="1"/>
          <p:nvPr/>
        </p:nvSpPr>
        <p:spPr>
          <a:xfrm>
            <a:off x="2845212" y="2210233"/>
            <a:ext cx="9026997"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Construction Products Regulations</a:t>
            </a:r>
          </a:p>
          <a:p>
            <a:pPr marL="342900" indent="-342900">
              <a:buFont typeface="Arial" panose="020B0604020202020204" pitchFamily="34" charset="0"/>
              <a:buChar char="•"/>
            </a:pPr>
            <a:r>
              <a:rPr lang="en-US" sz="24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Who enforces compliance?</a:t>
            </a:r>
          </a:p>
          <a:p>
            <a:pPr marL="342900" indent="-342900">
              <a:buFont typeface="Arial" panose="020B0604020202020204" pitchFamily="34" charset="0"/>
              <a:buChar char="•"/>
            </a:pPr>
            <a:r>
              <a:rPr lang="en-US" sz="24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Consequences of non-compliance</a:t>
            </a:r>
          </a:p>
          <a:p>
            <a:pPr marL="342900" indent="-342900">
              <a:buFont typeface="Arial" panose="020B0604020202020204" pitchFamily="34" charset="0"/>
              <a:buChar char="•"/>
            </a:pPr>
            <a:r>
              <a:rPr lang="en-US" sz="24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What is the designated 1090 standard (BS EN 1090)?</a:t>
            </a:r>
          </a:p>
          <a:p>
            <a:pPr marL="342900" indent="-342900">
              <a:buFont typeface="Arial" panose="020B0604020202020204" pitchFamily="34" charset="0"/>
              <a:buChar char="•"/>
            </a:pPr>
            <a:r>
              <a:rPr lang="en-US" sz="24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What products are covered</a:t>
            </a:r>
          </a:p>
          <a:p>
            <a:pPr marL="342900" indent="-342900">
              <a:buFont typeface="Arial" panose="020B0604020202020204" pitchFamily="34" charset="0"/>
              <a:buChar char="•"/>
            </a:pPr>
            <a:r>
              <a:rPr lang="en-US" sz="24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Who must comply</a:t>
            </a:r>
          </a:p>
          <a:p>
            <a:pPr marL="342900" indent="-342900">
              <a:buFont typeface="Arial" panose="020B0604020202020204" pitchFamily="34" charset="0"/>
              <a:buChar char="•"/>
            </a:pPr>
            <a:r>
              <a:rPr lang="en-US" sz="24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The route to compliance</a:t>
            </a:r>
          </a:p>
          <a:p>
            <a:pPr marL="342900" indent="-342900">
              <a:buFont typeface="Arial" panose="020B0604020202020204" pitchFamily="34" charset="0"/>
              <a:buChar char="•"/>
            </a:pPr>
            <a:r>
              <a:rPr lang="en-US" sz="24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Role of Notified Bodies such as BBA</a:t>
            </a:r>
          </a:p>
          <a:p>
            <a:pPr marL="342900" indent="-342900">
              <a:buFont typeface="Arial" panose="020B0604020202020204" pitchFamily="34" charset="0"/>
              <a:buChar char="•"/>
            </a:pPr>
            <a:r>
              <a:rPr lang="en-US" sz="24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Q&amp;A</a:t>
            </a:r>
          </a:p>
        </p:txBody>
      </p:sp>
      <p:sp>
        <p:nvSpPr>
          <p:cNvPr id="11" name="TextBox 10">
            <a:extLst>
              <a:ext uri="{FF2B5EF4-FFF2-40B4-BE49-F238E27FC236}">
                <a16:creationId xmlns:a16="http://schemas.microsoft.com/office/drawing/2014/main" id="{A3A2CFA3-D173-4F9A-9D47-D2EADDE08E44}"/>
              </a:ext>
            </a:extLst>
          </p:cNvPr>
          <p:cNvSpPr txBox="1"/>
          <p:nvPr/>
        </p:nvSpPr>
        <p:spPr>
          <a:xfrm>
            <a:off x="2845212" y="1172849"/>
            <a:ext cx="3441288" cy="523220"/>
          </a:xfrm>
          <a:prstGeom prst="rect">
            <a:avLst/>
          </a:prstGeom>
          <a:noFill/>
        </p:spPr>
        <p:txBody>
          <a:bodyPr wrap="square" rtlCol="0">
            <a:spAutoFit/>
          </a:bodyPr>
          <a:lstStyle/>
          <a:p>
            <a:r>
              <a:rPr lang="en-US" sz="280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What we’ll cover;</a:t>
            </a:r>
          </a:p>
        </p:txBody>
      </p:sp>
    </p:spTree>
    <p:extLst>
      <p:ext uri="{BB962C8B-B14F-4D97-AF65-F5344CB8AC3E}">
        <p14:creationId xmlns:p14="http://schemas.microsoft.com/office/powerpoint/2010/main" val="3877296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99B9D6-98CA-450F-930E-B5700C7D7C39}"/>
              </a:ext>
            </a:extLst>
          </p:cNvPr>
          <p:cNvSpPr>
            <a:spLocks noGrp="1"/>
          </p:cNvSpPr>
          <p:nvPr>
            <p:ph type="body" sz="quarter" idx="3"/>
          </p:nvPr>
        </p:nvSpPr>
        <p:spPr>
          <a:xfrm>
            <a:off x="393699" y="230317"/>
            <a:ext cx="6683375" cy="419015"/>
          </a:xfrm>
        </p:spPr>
        <p:txBody>
          <a:bodyPr>
            <a:normAutofit lnSpcReduction="10000"/>
          </a:bodyPr>
          <a:lstStyle/>
          <a:p>
            <a:r>
              <a:rPr lang="en-GB" dirty="0"/>
              <a:t>Understanding the Regulations</a:t>
            </a:r>
          </a:p>
        </p:txBody>
      </p:sp>
      <p:sp>
        <p:nvSpPr>
          <p:cNvPr id="7" name="Rectangle 17">
            <a:extLst>
              <a:ext uri="{FF2B5EF4-FFF2-40B4-BE49-F238E27FC236}">
                <a16:creationId xmlns:a16="http://schemas.microsoft.com/office/drawing/2014/main" id="{83490826-FE23-4DE1-BB83-E9D78D2A8563}"/>
              </a:ext>
            </a:extLst>
          </p:cNvPr>
          <p:cNvSpPr>
            <a:spLocks noChangeArrowheads="1"/>
          </p:cNvSpPr>
          <p:nvPr/>
        </p:nvSpPr>
        <p:spPr bwMode="auto">
          <a:xfrm>
            <a:off x="0" y="6273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18">
            <a:extLst>
              <a:ext uri="{FF2B5EF4-FFF2-40B4-BE49-F238E27FC236}">
                <a16:creationId xmlns:a16="http://schemas.microsoft.com/office/drawing/2014/main" id="{6169F478-23D1-4C74-9DBE-2864B9680FD4}"/>
              </a:ext>
            </a:extLst>
          </p:cNvPr>
          <p:cNvSpPr>
            <a:spLocks noChangeArrowheads="1"/>
          </p:cNvSpPr>
          <p:nvPr/>
        </p:nvSpPr>
        <p:spPr bwMode="auto">
          <a:xfrm>
            <a:off x="0" y="888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9">
            <a:extLst>
              <a:ext uri="{FF2B5EF4-FFF2-40B4-BE49-F238E27FC236}">
                <a16:creationId xmlns:a16="http://schemas.microsoft.com/office/drawing/2014/main" id="{2C67088D-E595-4C4F-82C5-892F204153AB}"/>
              </a:ext>
            </a:extLst>
          </p:cNvPr>
          <p:cNvSpPr>
            <a:spLocks noChangeArrowheads="1"/>
          </p:cNvSpPr>
          <p:nvPr/>
        </p:nvSpPr>
        <p:spPr bwMode="auto">
          <a:xfrm>
            <a:off x="0" y="11029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0">
            <a:extLst>
              <a:ext uri="{FF2B5EF4-FFF2-40B4-BE49-F238E27FC236}">
                <a16:creationId xmlns:a16="http://schemas.microsoft.com/office/drawing/2014/main" id="{99E09EEB-4BAD-4570-96F9-5D65A8D8B63D}"/>
              </a:ext>
            </a:extLst>
          </p:cNvPr>
          <p:cNvSpPr>
            <a:spLocks noChangeArrowheads="1"/>
          </p:cNvSpPr>
          <p:nvPr/>
        </p:nvSpPr>
        <p:spPr bwMode="auto">
          <a:xfrm>
            <a:off x="0" y="13195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1">
            <a:extLst>
              <a:ext uri="{FF2B5EF4-FFF2-40B4-BE49-F238E27FC236}">
                <a16:creationId xmlns:a16="http://schemas.microsoft.com/office/drawing/2014/main" id="{9645E908-32AB-448E-A92C-E7FC9884E771}"/>
              </a:ext>
            </a:extLst>
          </p:cNvPr>
          <p:cNvSpPr>
            <a:spLocks noChangeArrowheads="1"/>
          </p:cNvSpPr>
          <p:nvPr/>
        </p:nvSpPr>
        <p:spPr bwMode="auto">
          <a:xfrm>
            <a:off x="0" y="1490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22">
            <a:extLst>
              <a:ext uri="{FF2B5EF4-FFF2-40B4-BE49-F238E27FC236}">
                <a16:creationId xmlns:a16="http://schemas.microsoft.com/office/drawing/2014/main" id="{85A2B282-253B-4640-A735-D1337BDC999B}"/>
              </a:ext>
            </a:extLst>
          </p:cNvPr>
          <p:cNvSpPr>
            <a:spLocks noChangeArrowheads="1"/>
          </p:cNvSpPr>
          <p:nvPr/>
        </p:nvSpPr>
        <p:spPr bwMode="auto">
          <a:xfrm>
            <a:off x="0" y="1617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3">
            <a:extLst>
              <a:ext uri="{FF2B5EF4-FFF2-40B4-BE49-F238E27FC236}">
                <a16:creationId xmlns:a16="http://schemas.microsoft.com/office/drawing/2014/main" id="{3854EEC8-A730-4069-B734-BF99237DA40B}"/>
              </a:ext>
            </a:extLst>
          </p:cNvPr>
          <p:cNvSpPr>
            <a:spLocks noChangeArrowheads="1"/>
          </p:cNvSpPr>
          <p:nvPr/>
        </p:nvSpPr>
        <p:spPr bwMode="auto">
          <a:xfrm>
            <a:off x="0" y="17411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4">
            <a:extLst>
              <a:ext uri="{FF2B5EF4-FFF2-40B4-BE49-F238E27FC236}">
                <a16:creationId xmlns:a16="http://schemas.microsoft.com/office/drawing/2014/main" id="{3899D3B2-36BB-4B13-B616-AECAFC3E0221}"/>
              </a:ext>
            </a:extLst>
          </p:cNvPr>
          <p:cNvSpPr>
            <a:spLocks noChangeArrowheads="1"/>
          </p:cNvSpPr>
          <p:nvPr/>
        </p:nvSpPr>
        <p:spPr bwMode="auto">
          <a:xfrm>
            <a:off x="0" y="1907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5">
            <a:extLst>
              <a:ext uri="{FF2B5EF4-FFF2-40B4-BE49-F238E27FC236}">
                <a16:creationId xmlns:a16="http://schemas.microsoft.com/office/drawing/2014/main" id="{9C70C7F1-333A-4354-B93F-DADBBB5D5FF0}"/>
              </a:ext>
            </a:extLst>
          </p:cNvPr>
          <p:cNvSpPr>
            <a:spLocks noChangeArrowheads="1"/>
          </p:cNvSpPr>
          <p:nvPr/>
        </p:nvSpPr>
        <p:spPr bwMode="auto">
          <a:xfrm>
            <a:off x="0" y="2085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A87D2CB4-5E8B-4412-B248-887BBEB723F5}"/>
              </a:ext>
            </a:extLst>
          </p:cNvPr>
          <p:cNvSpPr txBox="1"/>
          <p:nvPr/>
        </p:nvSpPr>
        <p:spPr>
          <a:xfrm>
            <a:off x="545997" y="1426156"/>
            <a:ext cx="9515475" cy="968278"/>
          </a:xfrm>
          <a:prstGeom prst="rect">
            <a:avLst/>
          </a:prstGeom>
          <a:noFill/>
        </p:spPr>
        <p:txBody>
          <a:bodyPr wrap="square" rtlCol="0">
            <a:spAutoFit/>
          </a:bodyPr>
          <a:lstStyle/>
          <a:p>
            <a:pPr algn="ctr">
              <a:lnSpc>
                <a:spcPct val="107000"/>
              </a:lnSpc>
              <a:spcAft>
                <a:spcPts val="800"/>
              </a:spcAft>
            </a:pPr>
            <a:r>
              <a:rPr lang="en-GB" sz="1800" dirty="0">
                <a:solidFill>
                  <a:srgbClr val="153F8F"/>
                </a:solidFill>
                <a:effectLst/>
                <a:latin typeface="Aktiv Grotesk" panose="020B0504020202020204" pitchFamily="34" charset="0"/>
                <a:ea typeface="Aktiv Grotesk" panose="020B0504020202020204" pitchFamily="34" charset="0"/>
                <a:cs typeface="Aktiv Grotesk" panose="020B0504020202020204" pitchFamily="34" charset="0"/>
              </a:rPr>
              <a:t>The Construction Products Regulations 2013, Construction Products (Amendment etc) (EU Exit) Regulations 2019 and The Construction Products (Amendment etc.) (EU Exit) Regulations 2020</a:t>
            </a:r>
          </a:p>
        </p:txBody>
      </p:sp>
      <p:sp>
        <p:nvSpPr>
          <p:cNvPr id="18" name="TextBox 17">
            <a:extLst>
              <a:ext uri="{FF2B5EF4-FFF2-40B4-BE49-F238E27FC236}">
                <a16:creationId xmlns:a16="http://schemas.microsoft.com/office/drawing/2014/main" id="{37CCE01C-3ACD-4A48-A474-45AEAF79433D}"/>
              </a:ext>
            </a:extLst>
          </p:cNvPr>
          <p:cNvSpPr txBox="1"/>
          <p:nvPr/>
        </p:nvSpPr>
        <p:spPr>
          <a:xfrm>
            <a:off x="1346098" y="2698312"/>
            <a:ext cx="8705850" cy="3448316"/>
          </a:xfrm>
          <a:prstGeom prst="rect">
            <a:avLst/>
          </a:prstGeom>
          <a:noFill/>
        </p:spPr>
        <p:txBody>
          <a:bodyPr wrap="square" rtlCol="0">
            <a:spAutoFit/>
          </a:bodyPr>
          <a:lstStyle/>
          <a:p>
            <a:pPr>
              <a:lnSpc>
                <a:spcPct val="107000"/>
              </a:lnSpc>
              <a:spcAft>
                <a:spcPts val="800"/>
              </a:spcAft>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The Construction Products Regulations 2013 and it’s EU Exit amendments specifies that:</a:t>
            </a:r>
          </a:p>
          <a:p>
            <a:pPr algn="ctr">
              <a:lnSpc>
                <a:spcPct val="107000"/>
              </a:lnSpc>
              <a:spcAft>
                <a:spcPts val="800"/>
              </a:spcAft>
            </a:pPr>
            <a:endParaRPr lang="en-GB" sz="1600" dirty="0">
              <a:effectLst/>
              <a:latin typeface="Aktiv Grotesk" panose="020B0504020202020204" pitchFamily="34" charset="0"/>
              <a:ea typeface="Aktiv Grotesk" panose="020B0504020202020204" pitchFamily="34" charset="0"/>
              <a:cs typeface="Aktiv Grotesk" panose="020B0504020202020204" pitchFamily="34" charset="0"/>
            </a:endParaRPr>
          </a:p>
          <a:p>
            <a:pPr marL="285750" lvl="0" indent="-285750">
              <a:lnSpc>
                <a:spcPct val="107000"/>
              </a:lnSpc>
              <a:buFont typeface="Arial" panose="020B0604020202020204" pitchFamily="34" charset="0"/>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It is </a:t>
            </a:r>
            <a:r>
              <a:rPr lang="en-GB" sz="1600" b="1" dirty="0">
                <a:effectLst/>
                <a:latin typeface="Aktiv Grotesk" panose="020B0504020202020204" pitchFamily="34" charset="0"/>
                <a:ea typeface="Aktiv Grotesk" panose="020B0504020202020204" pitchFamily="34" charset="0"/>
                <a:cs typeface="Aktiv Grotesk" panose="020B0504020202020204" pitchFamily="34" charset="0"/>
              </a:rPr>
              <a:t>against the law to supply a construction product</a:t>
            </a: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 that is covered by a harmonised European standard (</a:t>
            </a:r>
            <a:r>
              <a:rPr lang="en-GB" sz="1600" dirty="0" err="1">
                <a:effectLst/>
                <a:latin typeface="Aktiv Grotesk" panose="020B0504020202020204" pitchFamily="34" charset="0"/>
                <a:ea typeface="Aktiv Grotesk" panose="020B0504020202020204" pitchFamily="34" charset="0"/>
                <a:cs typeface="Aktiv Grotesk" panose="020B0504020202020204" pitchFamily="34" charset="0"/>
              </a:rPr>
              <a:t>hEN</a:t>
            </a: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 or a European Technical Assessment (ETA- UKTA) </a:t>
            </a:r>
            <a:r>
              <a:rPr lang="en-GB" sz="1600" b="1" dirty="0">
                <a:effectLst/>
                <a:latin typeface="Aktiv Grotesk" panose="020B0504020202020204" pitchFamily="34" charset="0"/>
                <a:ea typeface="Aktiv Grotesk" panose="020B0504020202020204" pitchFamily="34" charset="0"/>
                <a:cs typeface="Aktiv Grotesk" panose="020B0504020202020204" pitchFamily="34" charset="0"/>
              </a:rPr>
              <a:t>without a Declaration of Performance (</a:t>
            </a:r>
            <a:r>
              <a:rPr lang="en-GB" sz="1600" b="1" dirty="0" err="1">
                <a:effectLst/>
                <a:latin typeface="Aktiv Grotesk" panose="020B0504020202020204" pitchFamily="34" charset="0"/>
                <a:ea typeface="Aktiv Grotesk" panose="020B0504020202020204" pitchFamily="34" charset="0"/>
                <a:cs typeface="Aktiv Grotesk" panose="020B0504020202020204" pitchFamily="34" charset="0"/>
              </a:rPr>
              <a:t>DoP</a:t>
            </a:r>
            <a:r>
              <a:rPr lang="en-GB" sz="1600" b="1" dirty="0">
                <a:effectLst/>
                <a:latin typeface="Aktiv Grotesk" panose="020B0504020202020204" pitchFamily="34" charset="0"/>
                <a:ea typeface="Aktiv Grotesk" panose="020B0504020202020204" pitchFamily="34" charset="0"/>
                <a:cs typeface="Aktiv Grotesk" panose="020B0504020202020204" pitchFamily="34" charset="0"/>
              </a:rPr>
              <a:t>) and a CE (UKCA from 1</a:t>
            </a:r>
            <a:r>
              <a:rPr lang="en-GB" sz="1600" b="1" baseline="30000" dirty="0">
                <a:effectLst/>
                <a:latin typeface="Aktiv Grotesk" panose="020B0504020202020204" pitchFamily="34" charset="0"/>
                <a:ea typeface="Aktiv Grotesk" panose="020B0504020202020204" pitchFamily="34" charset="0"/>
                <a:cs typeface="Aktiv Grotesk" panose="020B0504020202020204" pitchFamily="34" charset="0"/>
              </a:rPr>
              <a:t>st</a:t>
            </a:r>
            <a:r>
              <a:rPr lang="en-GB" sz="1600" b="1" dirty="0">
                <a:effectLst/>
                <a:latin typeface="Aktiv Grotesk" panose="020B0504020202020204" pitchFamily="34" charset="0"/>
                <a:ea typeface="Aktiv Grotesk" panose="020B0504020202020204" pitchFamily="34" charset="0"/>
                <a:cs typeface="Aktiv Grotesk" panose="020B0504020202020204" pitchFamily="34" charset="0"/>
              </a:rPr>
              <a:t> of January 2023) mark.</a:t>
            </a:r>
          </a:p>
          <a:p>
            <a:pPr lvl="0">
              <a:lnSpc>
                <a:spcPct val="107000"/>
              </a:lnSpc>
            </a:pPr>
            <a:endParaRPr lang="en-GB" sz="1600" dirty="0">
              <a:effectLst/>
              <a:latin typeface="Aktiv Grotesk" panose="020B0504020202020204" pitchFamily="34" charset="0"/>
              <a:ea typeface="Aktiv Grotesk" panose="020B0504020202020204" pitchFamily="34" charset="0"/>
              <a:cs typeface="Aktiv Grotesk" panose="020B0504020202020204" pitchFamily="34" charset="0"/>
            </a:endParaRPr>
          </a:p>
          <a:p>
            <a:pPr marL="285750" lvl="0" indent="-285750">
              <a:lnSpc>
                <a:spcPct val="107000"/>
              </a:lnSpc>
              <a:buFont typeface="Arial" panose="020B0604020202020204" pitchFamily="34" charset="0"/>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The compliance with the requirements of EN standards, now called designated standards, or ETA-UKTA is </a:t>
            </a:r>
            <a:r>
              <a:rPr lang="en-GB" sz="1600" b="1" dirty="0">
                <a:effectLst/>
                <a:latin typeface="Aktiv Grotesk" panose="020B0504020202020204" pitchFamily="34" charset="0"/>
                <a:ea typeface="Aktiv Grotesk" panose="020B0504020202020204" pitchFamily="34" charset="0"/>
                <a:cs typeface="Aktiv Grotesk" panose="020B0504020202020204" pitchFamily="34" charset="0"/>
              </a:rPr>
              <a:t>therefore a legal requirement.</a:t>
            </a:r>
          </a:p>
          <a:p>
            <a:pPr lvl="0">
              <a:lnSpc>
                <a:spcPct val="107000"/>
              </a:lnSpc>
            </a:pPr>
            <a:endParaRPr lang="en-GB" sz="1600" dirty="0">
              <a:effectLst/>
              <a:latin typeface="Aktiv Grotesk" panose="020B0504020202020204" pitchFamily="34" charset="0"/>
              <a:ea typeface="Aktiv Grotesk" panose="020B0504020202020204" pitchFamily="34" charset="0"/>
              <a:cs typeface="Aktiv Grotesk" panose="020B0504020202020204" pitchFamily="34" charset="0"/>
            </a:endParaRPr>
          </a:p>
          <a:p>
            <a:pPr marL="285750" lvl="0" indent="-285750">
              <a:lnSpc>
                <a:spcPct val="107000"/>
              </a:lnSpc>
              <a:spcAft>
                <a:spcPts val="800"/>
              </a:spcAft>
              <a:buFont typeface="Arial" panose="020B0604020202020204" pitchFamily="34" charset="0"/>
              <a:buChar char="•"/>
            </a:pP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A person guilty of an offence under these regulations shall be </a:t>
            </a:r>
            <a:r>
              <a:rPr lang="en-GB" sz="1600" b="1" dirty="0">
                <a:effectLst/>
                <a:latin typeface="Aktiv Grotesk" panose="020B0504020202020204" pitchFamily="34" charset="0"/>
                <a:ea typeface="Aktiv Grotesk" panose="020B0504020202020204" pitchFamily="34" charset="0"/>
                <a:cs typeface="Aktiv Grotesk" panose="020B0504020202020204" pitchFamily="34" charset="0"/>
              </a:rPr>
              <a:t>liable on summary conviction to imprisonment for a term not exceeding three months or to a fine </a:t>
            </a:r>
            <a:r>
              <a:rPr lang="en-GB" sz="1600" dirty="0">
                <a:effectLst/>
                <a:latin typeface="Aktiv Grotesk" panose="020B0504020202020204" pitchFamily="34" charset="0"/>
                <a:ea typeface="Aktiv Grotesk" panose="020B0504020202020204" pitchFamily="34" charset="0"/>
                <a:cs typeface="Aktiv Grotesk" panose="020B0504020202020204" pitchFamily="34" charset="0"/>
              </a:rPr>
              <a:t>not exceeding level 5 on the standard scale or to both.</a:t>
            </a:r>
          </a:p>
        </p:txBody>
      </p:sp>
      <p:pic>
        <p:nvPicPr>
          <p:cNvPr id="19" name="Picture 2" descr="Pushpin Icon Blue PNG Transparent Background, Free Download #17889 -  FreeIconsPNG">
            <a:extLst>
              <a:ext uri="{FF2B5EF4-FFF2-40B4-BE49-F238E27FC236}">
                <a16:creationId xmlns:a16="http://schemas.microsoft.com/office/drawing/2014/main" id="{BDFBD5A5-4DC2-49F9-A4EA-0B53352A6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29" y="3516268"/>
            <a:ext cx="854939" cy="5689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Pushpin Icon Blue PNG Transparent Background, Free Download #17889 -  FreeIconsPNG">
            <a:extLst>
              <a:ext uri="{FF2B5EF4-FFF2-40B4-BE49-F238E27FC236}">
                <a16:creationId xmlns:a16="http://schemas.microsoft.com/office/drawing/2014/main" id="{D5D36941-B42D-4F85-AB3C-F4E83812B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29" y="4526152"/>
            <a:ext cx="854939" cy="5689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Pushpin Icon Blue PNG Transparent Background, Free Download #17889 -  FreeIconsPNG">
            <a:extLst>
              <a:ext uri="{FF2B5EF4-FFF2-40B4-BE49-F238E27FC236}">
                <a16:creationId xmlns:a16="http://schemas.microsoft.com/office/drawing/2014/main" id="{313F755C-ECAC-4FDB-A4BA-E7817B6A8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29" y="5395273"/>
            <a:ext cx="854939" cy="56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53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99B9D6-98CA-450F-930E-B5700C7D7C39}"/>
              </a:ext>
            </a:extLst>
          </p:cNvPr>
          <p:cNvSpPr>
            <a:spLocks noGrp="1"/>
          </p:cNvSpPr>
          <p:nvPr>
            <p:ph type="body" sz="quarter" idx="3"/>
          </p:nvPr>
        </p:nvSpPr>
        <p:spPr>
          <a:xfrm>
            <a:off x="336550" y="286392"/>
            <a:ext cx="4982614" cy="419015"/>
          </a:xfrm>
        </p:spPr>
        <p:txBody>
          <a:bodyPr>
            <a:normAutofit lnSpcReduction="10000"/>
          </a:bodyPr>
          <a:lstStyle/>
          <a:p>
            <a:r>
              <a:rPr lang="en-US" dirty="0"/>
              <a:t>Who enforces compliance?</a:t>
            </a:r>
            <a:endParaRPr lang="en-GB" dirty="0"/>
          </a:p>
        </p:txBody>
      </p:sp>
      <p:sp>
        <p:nvSpPr>
          <p:cNvPr id="7" name="Rectangle 17">
            <a:extLst>
              <a:ext uri="{FF2B5EF4-FFF2-40B4-BE49-F238E27FC236}">
                <a16:creationId xmlns:a16="http://schemas.microsoft.com/office/drawing/2014/main" id="{83490826-FE23-4DE1-BB83-E9D78D2A8563}"/>
              </a:ext>
            </a:extLst>
          </p:cNvPr>
          <p:cNvSpPr>
            <a:spLocks noChangeArrowheads="1"/>
          </p:cNvSpPr>
          <p:nvPr/>
        </p:nvSpPr>
        <p:spPr bwMode="auto">
          <a:xfrm>
            <a:off x="0" y="6273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18">
            <a:extLst>
              <a:ext uri="{FF2B5EF4-FFF2-40B4-BE49-F238E27FC236}">
                <a16:creationId xmlns:a16="http://schemas.microsoft.com/office/drawing/2014/main" id="{6169F478-23D1-4C74-9DBE-2864B9680FD4}"/>
              </a:ext>
            </a:extLst>
          </p:cNvPr>
          <p:cNvSpPr>
            <a:spLocks noChangeArrowheads="1"/>
          </p:cNvSpPr>
          <p:nvPr/>
        </p:nvSpPr>
        <p:spPr bwMode="auto">
          <a:xfrm>
            <a:off x="0" y="888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9">
            <a:extLst>
              <a:ext uri="{FF2B5EF4-FFF2-40B4-BE49-F238E27FC236}">
                <a16:creationId xmlns:a16="http://schemas.microsoft.com/office/drawing/2014/main" id="{2C67088D-E595-4C4F-82C5-892F204153AB}"/>
              </a:ext>
            </a:extLst>
          </p:cNvPr>
          <p:cNvSpPr>
            <a:spLocks noChangeArrowheads="1"/>
          </p:cNvSpPr>
          <p:nvPr/>
        </p:nvSpPr>
        <p:spPr bwMode="auto">
          <a:xfrm>
            <a:off x="0" y="11029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0">
            <a:extLst>
              <a:ext uri="{FF2B5EF4-FFF2-40B4-BE49-F238E27FC236}">
                <a16:creationId xmlns:a16="http://schemas.microsoft.com/office/drawing/2014/main" id="{99E09EEB-4BAD-4570-96F9-5D65A8D8B63D}"/>
              </a:ext>
            </a:extLst>
          </p:cNvPr>
          <p:cNvSpPr>
            <a:spLocks noChangeArrowheads="1"/>
          </p:cNvSpPr>
          <p:nvPr/>
        </p:nvSpPr>
        <p:spPr bwMode="auto">
          <a:xfrm>
            <a:off x="0" y="13195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1">
            <a:extLst>
              <a:ext uri="{FF2B5EF4-FFF2-40B4-BE49-F238E27FC236}">
                <a16:creationId xmlns:a16="http://schemas.microsoft.com/office/drawing/2014/main" id="{9645E908-32AB-448E-A92C-E7FC9884E771}"/>
              </a:ext>
            </a:extLst>
          </p:cNvPr>
          <p:cNvSpPr>
            <a:spLocks noChangeArrowheads="1"/>
          </p:cNvSpPr>
          <p:nvPr/>
        </p:nvSpPr>
        <p:spPr bwMode="auto">
          <a:xfrm>
            <a:off x="0" y="1490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22">
            <a:extLst>
              <a:ext uri="{FF2B5EF4-FFF2-40B4-BE49-F238E27FC236}">
                <a16:creationId xmlns:a16="http://schemas.microsoft.com/office/drawing/2014/main" id="{85A2B282-253B-4640-A735-D1337BDC999B}"/>
              </a:ext>
            </a:extLst>
          </p:cNvPr>
          <p:cNvSpPr>
            <a:spLocks noChangeArrowheads="1"/>
          </p:cNvSpPr>
          <p:nvPr/>
        </p:nvSpPr>
        <p:spPr bwMode="auto">
          <a:xfrm>
            <a:off x="0" y="1617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3">
            <a:extLst>
              <a:ext uri="{FF2B5EF4-FFF2-40B4-BE49-F238E27FC236}">
                <a16:creationId xmlns:a16="http://schemas.microsoft.com/office/drawing/2014/main" id="{3854EEC8-A730-4069-B734-BF99237DA40B}"/>
              </a:ext>
            </a:extLst>
          </p:cNvPr>
          <p:cNvSpPr>
            <a:spLocks noChangeArrowheads="1"/>
          </p:cNvSpPr>
          <p:nvPr/>
        </p:nvSpPr>
        <p:spPr bwMode="auto">
          <a:xfrm>
            <a:off x="0" y="17411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4">
            <a:extLst>
              <a:ext uri="{FF2B5EF4-FFF2-40B4-BE49-F238E27FC236}">
                <a16:creationId xmlns:a16="http://schemas.microsoft.com/office/drawing/2014/main" id="{3899D3B2-36BB-4B13-B616-AECAFC3E0221}"/>
              </a:ext>
            </a:extLst>
          </p:cNvPr>
          <p:cNvSpPr>
            <a:spLocks noChangeArrowheads="1"/>
          </p:cNvSpPr>
          <p:nvPr/>
        </p:nvSpPr>
        <p:spPr bwMode="auto">
          <a:xfrm>
            <a:off x="0" y="1907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5">
            <a:extLst>
              <a:ext uri="{FF2B5EF4-FFF2-40B4-BE49-F238E27FC236}">
                <a16:creationId xmlns:a16="http://schemas.microsoft.com/office/drawing/2014/main" id="{9C70C7F1-333A-4354-B93F-DADBBB5D5FF0}"/>
              </a:ext>
            </a:extLst>
          </p:cNvPr>
          <p:cNvSpPr>
            <a:spLocks noChangeArrowheads="1"/>
          </p:cNvSpPr>
          <p:nvPr/>
        </p:nvSpPr>
        <p:spPr bwMode="auto">
          <a:xfrm>
            <a:off x="0" y="2085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5DB885C4-E62B-4204-B046-0BFE7D635E05}"/>
              </a:ext>
            </a:extLst>
          </p:cNvPr>
          <p:cNvSpPr txBox="1"/>
          <p:nvPr/>
        </p:nvSpPr>
        <p:spPr>
          <a:xfrm>
            <a:off x="1171575" y="3282686"/>
            <a:ext cx="9620250" cy="3139193"/>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GB" dirty="0">
                <a:latin typeface="Aktiv Grotesk" panose="020B0504020202020204" pitchFamily="34" charset="0"/>
                <a:ea typeface="Aktiv Grotesk" panose="020B0504020202020204" pitchFamily="34" charset="0"/>
                <a:cs typeface="Aktiv Grotesk" panose="020B0504020202020204" pitchFamily="34" charset="0"/>
              </a:rPr>
              <a:t>T</a:t>
            </a:r>
            <a:r>
              <a:rPr lang="en-GB" dirty="0">
                <a:effectLst/>
                <a:latin typeface="Aktiv Grotesk" panose="020B0504020202020204" pitchFamily="34" charset="0"/>
                <a:ea typeface="Aktiv Grotesk" panose="020B0504020202020204" pitchFamily="34" charset="0"/>
                <a:cs typeface="Aktiv Grotesk" panose="020B0504020202020204" pitchFamily="34" charset="0"/>
              </a:rPr>
              <a:t>hey have the power to inspect any construction products and enter any related premises other than a place of residence.</a:t>
            </a:r>
          </a:p>
          <a:p>
            <a:pPr marL="742950" lvl="1" indent="-285750">
              <a:lnSpc>
                <a:spcPct val="107000"/>
              </a:lnSpc>
              <a:buFont typeface="Arial" panose="020B0604020202020204" pitchFamily="34" charset="0"/>
              <a:buChar char="•"/>
            </a:pPr>
            <a:endParaRPr lang="en-GB" dirty="0">
              <a:effectLst/>
              <a:latin typeface="Aktiv Grotesk" panose="020B0504020202020204" pitchFamily="34" charset="0"/>
              <a:ea typeface="Aktiv Grotesk" panose="020B0504020202020204" pitchFamily="34" charset="0"/>
              <a:cs typeface="Aktiv Grotesk" panose="020B0504020202020204" pitchFamily="34" charset="0"/>
            </a:endParaRPr>
          </a:p>
          <a:p>
            <a:pPr marL="742950" lvl="1" indent="-285750">
              <a:lnSpc>
                <a:spcPct val="107000"/>
              </a:lnSpc>
              <a:buFont typeface="Arial" panose="020B0604020202020204" pitchFamily="34" charset="0"/>
              <a:buChar char="•"/>
            </a:pPr>
            <a:r>
              <a:rPr lang="en-GB" dirty="0">
                <a:effectLst/>
                <a:latin typeface="Aktiv Grotesk" panose="020B0504020202020204" pitchFamily="34" charset="0"/>
                <a:ea typeface="Aktiv Grotesk" panose="020B0504020202020204" pitchFamily="34" charset="0"/>
                <a:cs typeface="Aktiv Grotesk" panose="020B0504020202020204" pitchFamily="34" charset="0"/>
              </a:rPr>
              <a:t>Examine any procedure connected to the production of the construction product</a:t>
            </a:r>
          </a:p>
          <a:p>
            <a:pPr marL="742950" lvl="1" indent="-285750">
              <a:lnSpc>
                <a:spcPct val="107000"/>
              </a:lnSpc>
              <a:buFont typeface="Arial" panose="020B0604020202020204" pitchFamily="34" charset="0"/>
              <a:buChar char="•"/>
            </a:pPr>
            <a:endParaRPr lang="en-GB" dirty="0">
              <a:effectLst/>
              <a:latin typeface="Aktiv Grotesk" panose="020B0504020202020204" pitchFamily="34" charset="0"/>
              <a:ea typeface="Aktiv Grotesk" panose="020B0504020202020204" pitchFamily="34" charset="0"/>
              <a:cs typeface="Aktiv Grotesk" panose="020B0504020202020204" pitchFamily="34" charset="0"/>
            </a:endParaRPr>
          </a:p>
          <a:p>
            <a:pPr marL="742950" lvl="1" indent="-285750">
              <a:lnSpc>
                <a:spcPct val="107000"/>
              </a:lnSpc>
              <a:buFont typeface="Arial" panose="020B0604020202020204" pitchFamily="34" charset="0"/>
              <a:buChar char="•"/>
            </a:pPr>
            <a:r>
              <a:rPr lang="en-GB" dirty="0">
                <a:effectLst/>
                <a:latin typeface="Aktiv Grotesk" panose="020B0504020202020204" pitchFamily="34" charset="0"/>
                <a:ea typeface="Aktiv Grotesk" panose="020B0504020202020204" pitchFamily="34" charset="0"/>
                <a:cs typeface="Aktiv Grotesk" panose="020B0504020202020204" pitchFamily="34" charset="0"/>
              </a:rPr>
              <a:t>Examine any records relating to the business</a:t>
            </a:r>
          </a:p>
          <a:p>
            <a:pPr marL="742950" lvl="1" indent="-285750">
              <a:lnSpc>
                <a:spcPct val="107000"/>
              </a:lnSpc>
              <a:buFont typeface="Arial" panose="020B0604020202020204" pitchFamily="34" charset="0"/>
              <a:buChar char="•"/>
            </a:pPr>
            <a:endParaRPr lang="en-GB" dirty="0">
              <a:effectLst/>
              <a:latin typeface="Aktiv Grotesk" panose="020B0504020202020204" pitchFamily="34" charset="0"/>
              <a:ea typeface="Aktiv Grotesk" panose="020B0504020202020204" pitchFamily="34" charset="0"/>
              <a:cs typeface="Aktiv Grotesk" panose="020B0504020202020204" pitchFamily="34" charset="0"/>
            </a:endParaRPr>
          </a:p>
          <a:p>
            <a:pPr marL="742950" lvl="1" indent="-285750">
              <a:lnSpc>
                <a:spcPct val="107000"/>
              </a:lnSpc>
              <a:spcAft>
                <a:spcPts val="800"/>
              </a:spcAft>
              <a:buFont typeface="Arial" panose="020B0604020202020204" pitchFamily="34" charset="0"/>
              <a:buChar char="•"/>
            </a:pPr>
            <a:r>
              <a:rPr lang="en-GB" dirty="0">
                <a:effectLst/>
                <a:latin typeface="Aktiv Grotesk" panose="020B0504020202020204" pitchFamily="34" charset="0"/>
                <a:ea typeface="Aktiv Grotesk" panose="020B0504020202020204" pitchFamily="34" charset="0"/>
                <a:cs typeface="Aktiv Grotesk" panose="020B0504020202020204" pitchFamily="34" charset="0"/>
              </a:rPr>
              <a:t>Seize and detain products and even open or break open containers to get access to products or records</a:t>
            </a:r>
          </a:p>
          <a:p>
            <a:endParaRPr lang="en-GB" dirty="0">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4" name="TextBox 3">
            <a:extLst>
              <a:ext uri="{FF2B5EF4-FFF2-40B4-BE49-F238E27FC236}">
                <a16:creationId xmlns:a16="http://schemas.microsoft.com/office/drawing/2014/main" id="{90646F3F-119D-4437-9F75-B4B5D119373C}"/>
              </a:ext>
            </a:extLst>
          </p:cNvPr>
          <p:cNvSpPr txBox="1"/>
          <p:nvPr/>
        </p:nvSpPr>
        <p:spPr>
          <a:xfrm>
            <a:off x="612775" y="1324532"/>
            <a:ext cx="10515600" cy="1631216"/>
          </a:xfrm>
          <a:prstGeom prst="rect">
            <a:avLst/>
          </a:prstGeom>
          <a:noFill/>
        </p:spPr>
        <p:txBody>
          <a:bodyPr wrap="square" rtlCol="0">
            <a:spAutoFit/>
          </a:bodyPr>
          <a:lstStyle/>
          <a:p>
            <a:pPr algn="ctr"/>
            <a:r>
              <a:rPr lang="en-GB" sz="2000" dirty="0">
                <a:effectLst/>
                <a:latin typeface="Aktiv Grotesk" panose="020B0504020202020204" pitchFamily="34" charset="0"/>
                <a:ea typeface="Aktiv Grotesk" panose="020B0504020202020204" pitchFamily="34" charset="0"/>
                <a:cs typeface="Aktiv Grotesk" panose="020B0504020202020204" pitchFamily="34" charset="0"/>
              </a:rPr>
              <a:t>Trading Standard authorities have the duty to ensure compliance with these regulations via surveillance visits, both announced and unannounced if they suspect failure to comply with any requirements.</a:t>
            </a:r>
          </a:p>
          <a:p>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r>
              <a:rPr lang="en-GB" dirty="0">
                <a:effectLst/>
                <a:latin typeface="Aktiv Grotesk" panose="020B0504020202020204" pitchFamily="34" charset="0"/>
                <a:ea typeface="Aktiv Grotesk" panose="020B0504020202020204" pitchFamily="34" charset="0"/>
                <a:cs typeface="Aktiv Grotesk" panose="020B0504020202020204" pitchFamily="34" charset="0"/>
              </a:rPr>
              <a:t>Under these regulations: </a:t>
            </a:r>
          </a:p>
        </p:txBody>
      </p:sp>
    </p:spTree>
    <p:extLst>
      <p:ext uri="{BB962C8B-B14F-4D97-AF65-F5344CB8AC3E}">
        <p14:creationId xmlns:p14="http://schemas.microsoft.com/office/powerpoint/2010/main" val="419589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99B9D6-98CA-450F-930E-B5700C7D7C39}"/>
              </a:ext>
            </a:extLst>
          </p:cNvPr>
          <p:cNvSpPr>
            <a:spLocks noGrp="1"/>
          </p:cNvSpPr>
          <p:nvPr>
            <p:ph type="body" sz="quarter" idx="3"/>
          </p:nvPr>
        </p:nvSpPr>
        <p:spPr>
          <a:xfrm>
            <a:off x="393700" y="230317"/>
            <a:ext cx="9156700" cy="419015"/>
          </a:xfrm>
        </p:spPr>
        <p:txBody>
          <a:bodyPr>
            <a:normAutofit lnSpcReduction="10000"/>
          </a:bodyPr>
          <a:lstStyle/>
          <a:p>
            <a:r>
              <a:rPr lang="en-US" dirty="0"/>
              <a:t>Consequences of non-compliance</a:t>
            </a:r>
            <a:endParaRPr lang="en-GB" dirty="0"/>
          </a:p>
        </p:txBody>
      </p:sp>
      <p:sp>
        <p:nvSpPr>
          <p:cNvPr id="7" name="Rectangle 17">
            <a:extLst>
              <a:ext uri="{FF2B5EF4-FFF2-40B4-BE49-F238E27FC236}">
                <a16:creationId xmlns:a16="http://schemas.microsoft.com/office/drawing/2014/main" id="{83490826-FE23-4DE1-BB83-E9D78D2A8563}"/>
              </a:ext>
            </a:extLst>
          </p:cNvPr>
          <p:cNvSpPr>
            <a:spLocks noChangeArrowheads="1"/>
          </p:cNvSpPr>
          <p:nvPr/>
        </p:nvSpPr>
        <p:spPr bwMode="auto">
          <a:xfrm>
            <a:off x="0" y="6273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18">
            <a:extLst>
              <a:ext uri="{FF2B5EF4-FFF2-40B4-BE49-F238E27FC236}">
                <a16:creationId xmlns:a16="http://schemas.microsoft.com/office/drawing/2014/main" id="{6169F478-23D1-4C74-9DBE-2864B9680FD4}"/>
              </a:ext>
            </a:extLst>
          </p:cNvPr>
          <p:cNvSpPr>
            <a:spLocks noChangeArrowheads="1"/>
          </p:cNvSpPr>
          <p:nvPr/>
        </p:nvSpPr>
        <p:spPr bwMode="auto">
          <a:xfrm>
            <a:off x="0" y="888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9">
            <a:extLst>
              <a:ext uri="{FF2B5EF4-FFF2-40B4-BE49-F238E27FC236}">
                <a16:creationId xmlns:a16="http://schemas.microsoft.com/office/drawing/2014/main" id="{2C67088D-E595-4C4F-82C5-892F204153AB}"/>
              </a:ext>
            </a:extLst>
          </p:cNvPr>
          <p:cNvSpPr>
            <a:spLocks noChangeArrowheads="1"/>
          </p:cNvSpPr>
          <p:nvPr/>
        </p:nvSpPr>
        <p:spPr bwMode="auto">
          <a:xfrm>
            <a:off x="0" y="11029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0">
            <a:extLst>
              <a:ext uri="{FF2B5EF4-FFF2-40B4-BE49-F238E27FC236}">
                <a16:creationId xmlns:a16="http://schemas.microsoft.com/office/drawing/2014/main" id="{99E09EEB-4BAD-4570-96F9-5D65A8D8B63D}"/>
              </a:ext>
            </a:extLst>
          </p:cNvPr>
          <p:cNvSpPr>
            <a:spLocks noChangeArrowheads="1"/>
          </p:cNvSpPr>
          <p:nvPr/>
        </p:nvSpPr>
        <p:spPr bwMode="auto">
          <a:xfrm>
            <a:off x="0" y="13195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1">
            <a:extLst>
              <a:ext uri="{FF2B5EF4-FFF2-40B4-BE49-F238E27FC236}">
                <a16:creationId xmlns:a16="http://schemas.microsoft.com/office/drawing/2014/main" id="{9645E908-32AB-448E-A92C-E7FC9884E771}"/>
              </a:ext>
            </a:extLst>
          </p:cNvPr>
          <p:cNvSpPr>
            <a:spLocks noChangeArrowheads="1"/>
          </p:cNvSpPr>
          <p:nvPr/>
        </p:nvSpPr>
        <p:spPr bwMode="auto">
          <a:xfrm>
            <a:off x="0" y="1490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22">
            <a:extLst>
              <a:ext uri="{FF2B5EF4-FFF2-40B4-BE49-F238E27FC236}">
                <a16:creationId xmlns:a16="http://schemas.microsoft.com/office/drawing/2014/main" id="{85A2B282-253B-4640-A735-D1337BDC999B}"/>
              </a:ext>
            </a:extLst>
          </p:cNvPr>
          <p:cNvSpPr>
            <a:spLocks noChangeArrowheads="1"/>
          </p:cNvSpPr>
          <p:nvPr/>
        </p:nvSpPr>
        <p:spPr bwMode="auto">
          <a:xfrm>
            <a:off x="0" y="1617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3">
            <a:extLst>
              <a:ext uri="{FF2B5EF4-FFF2-40B4-BE49-F238E27FC236}">
                <a16:creationId xmlns:a16="http://schemas.microsoft.com/office/drawing/2014/main" id="{3854EEC8-A730-4069-B734-BF99237DA40B}"/>
              </a:ext>
            </a:extLst>
          </p:cNvPr>
          <p:cNvSpPr>
            <a:spLocks noChangeArrowheads="1"/>
          </p:cNvSpPr>
          <p:nvPr/>
        </p:nvSpPr>
        <p:spPr bwMode="auto">
          <a:xfrm>
            <a:off x="0" y="17411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4">
            <a:extLst>
              <a:ext uri="{FF2B5EF4-FFF2-40B4-BE49-F238E27FC236}">
                <a16:creationId xmlns:a16="http://schemas.microsoft.com/office/drawing/2014/main" id="{3899D3B2-36BB-4B13-B616-AECAFC3E0221}"/>
              </a:ext>
            </a:extLst>
          </p:cNvPr>
          <p:cNvSpPr>
            <a:spLocks noChangeArrowheads="1"/>
          </p:cNvSpPr>
          <p:nvPr/>
        </p:nvSpPr>
        <p:spPr bwMode="auto">
          <a:xfrm>
            <a:off x="0" y="1907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5">
            <a:extLst>
              <a:ext uri="{FF2B5EF4-FFF2-40B4-BE49-F238E27FC236}">
                <a16:creationId xmlns:a16="http://schemas.microsoft.com/office/drawing/2014/main" id="{9C70C7F1-333A-4354-B93F-DADBBB5D5FF0}"/>
              </a:ext>
            </a:extLst>
          </p:cNvPr>
          <p:cNvSpPr>
            <a:spLocks noChangeArrowheads="1"/>
          </p:cNvSpPr>
          <p:nvPr/>
        </p:nvSpPr>
        <p:spPr bwMode="auto">
          <a:xfrm>
            <a:off x="0" y="2085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507525F2-1C7F-4DE3-8F44-FA8DF4B400B6}"/>
              </a:ext>
            </a:extLst>
          </p:cNvPr>
          <p:cNvSpPr txBox="1"/>
          <p:nvPr/>
        </p:nvSpPr>
        <p:spPr>
          <a:xfrm>
            <a:off x="1821258" y="2259150"/>
            <a:ext cx="8311111" cy="3042628"/>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2000" dirty="0">
                <a:effectLst/>
                <a:latin typeface="Aktiv Grotesk" panose="020B0504020202020204" pitchFamily="34" charset="0"/>
                <a:ea typeface="Aktiv Grotesk" panose="020B0504020202020204" pitchFamily="34" charset="0"/>
                <a:cs typeface="Aktiv Grotesk" panose="020B0504020202020204" pitchFamily="34" charset="0"/>
              </a:rPr>
              <a:t>Breaking the law, facing a fine and or prison term in extreme cases</a:t>
            </a:r>
          </a:p>
          <a:p>
            <a:pPr lvl="0">
              <a:lnSpc>
                <a:spcPct val="107000"/>
              </a:lnSpc>
            </a:pPr>
            <a:endParaRPr lang="en-GB" sz="2000" dirty="0">
              <a:effectLst/>
              <a:latin typeface="Aktiv Grotesk" panose="020B0504020202020204" pitchFamily="34" charset="0"/>
              <a:ea typeface="Aktiv Grotesk" panose="020B0504020202020204" pitchFamily="34" charset="0"/>
              <a:cs typeface="Aktiv Grotesk" panose="020B0504020202020204" pitchFamily="34" charset="0"/>
            </a:endParaRPr>
          </a:p>
          <a:p>
            <a:pPr marL="342900" lvl="0" indent="-342900">
              <a:lnSpc>
                <a:spcPct val="107000"/>
              </a:lnSpc>
              <a:buFont typeface="Symbol" panose="05050102010706020507" pitchFamily="18" charset="2"/>
              <a:buChar char=""/>
            </a:pPr>
            <a:r>
              <a:rPr lang="en-GB" sz="2000" dirty="0">
                <a:effectLst/>
                <a:latin typeface="Aktiv Grotesk" panose="020B0504020202020204" pitchFamily="34" charset="0"/>
                <a:ea typeface="Aktiv Grotesk" panose="020B0504020202020204" pitchFamily="34" charset="0"/>
                <a:cs typeface="Aktiv Grotesk" panose="020B0504020202020204" pitchFamily="34" charset="0"/>
              </a:rPr>
              <a:t>Non-compliance with building regulations and local authorities</a:t>
            </a:r>
          </a:p>
          <a:p>
            <a:pPr lvl="0">
              <a:lnSpc>
                <a:spcPct val="107000"/>
              </a:lnSpc>
            </a:pPr>
            <a:endParaRPr lang="en-GB" sz="2000" dirty="0">
              <a:effectLst/>
              <a:latin typeface="Aktiv Grotesk" panose="020B0504020202020204" pitchFamily="34" charset="0"/>
              <a:ea typeface="Aktiv Grotesk" panose="020B0504020202020204" pitchFamily="34" charset="0"/>
              <a:cs typeface="Aktiv Grotesk" panose="020B0504020202020204" pitchFamily="34" charset="0"/>
            </a:endParaRPr>
          </a:p>
          <a:p>
            <a:pPr marL="342900" lvl="0" indent="-342900">
              <a:lnSpc>
                <a:spcPct val="107000"/>
              </a:lnSpc>
              <a:buFont typeface="Symbol" panose="05050102010706020507" pitchFamily="18" charset="2"/>
              <a:buChar char=""/>
            </a:pPr>
            <a:r>
              <a:rPr lang="en-GB" sz="2000" dirty="0">
                <a:effectLst/>
                <a:latin typeface="Aktiv Grotesk" panose="020B0504020202020204" pitchFamily="34" charset="0"/>
                <a:ea typeface="Aktiv Grotesk" panose="020B0504020202020204" pitchFamily="34" charset="0"/>
                <a:cs typeface="Aktiv Grotesk" panose="020B0504020202020204" pitchFamily="34" charset="0"/>
              </a:rPr>
              <a:t>Potential issues with building insurance requirements</a:t>
            </a:r>
          </a:p>
          <a:p>
            <a:pPr lvl="0">
              <a:lnSpc>
                <a:spcPct val="107000"/>
              </a:lnSpc>
            </a:pPr>
            <a:endParaRPr lang="en-GB" sz="2000" dirty="0">
              <a:effectLst/>
              <a:latin typeface="Aktiv Grotesk" panose="020B0504020202020204" pitchFamily="34" charset="0"/>
              <a:ea typeface="Aktiv Grotesk" panose="020B0504020202020204" pitchFamily="34" charset="0"/>
              <a:cs typeface="Aktiv Grotesk" panose="020B0504020202020204" pitchFamily="34" charset="0"/>
            </a:endParaRPr>
          </a:p>
          <a:p>
            <a:pPr marL="342900" lvl="0" indent="-342900">
              <a:lnSpc>
                <a:spcPct val="107000"/>
              </a:lnSpc>
              <a:buFont typeface="Symbol" panose="05050102010706020507" pitchFamily="18" charset="2"/>
              <a:buChar char=""/>
            </a:pPr>
            <a:r>
              <a:rPr lang="en-GB" sz="2000" dirty="0">
                <a:effectLst/>
                <a:latin typeface="Aktiv Grotesk" panose="020B0504020202020204" pitchFamily="34" charset="0"/>
                <a:ea typeface="Aktiv Grotesk" panose="020B0504020202020204" pitchFamily="34" charset="0"/>
                <a:cs typeface="Aktiv Grotesk" panose="020B0504020202020204" pitchFamily="34" charset="0"/>
              </a:rPr>
              <a:t>Exclusion from many construction projects</a:t>
            </a:r>
          </a:p>
          <a:p>
            <a:pPr lvl="0">
              <a:lnSpc>
                <a:spcPct val="107000"/>
              </a:lnSpc>
            </a:pPr>
            <a:endParaRPr lang="en-GB" sz="2000" dirty="0">
              <a:effectLst/>
              <a:latin typeface="Aktiv Grotesk" panose="020B0504020202020204" pitchFamily="34" charset="0"/>
              <a:ea typeface="Aktiv Grotesk" panose="020B0504020202020204" pitchFamily="34" charset="0"/>
              <a:cs typeface="Aktiv Grotesk" panose="020B0504020202020204" pitchFamily="34" charset="0"/>
            </a:endParaRPr>
          </a:p>
          <a:p>
            <a:pPr marL="342900" lvl="0" indent="-342900">
              <a:lnSpc>
                <a:spcPct val="107000"/>
              </a:lnSpc>
              <a:spcAft>
                <a:spcPts val="800"/>
              </a:spcAft>
              <a:buFont typeface="Symbol" panose="05050102010706020507" pitchFamily="18" charset="2"/>
              <a:buChar char=""/>
            </a:pPr>
            <a:r>
              <a:rPr lang="en-GB" sz="2000" dirty="0">
                <a:effectLst/>
                <a:latin typeface="Aktiv Grotesk" panose="020B0504020202020204" pitchFamily="34" charset="0"/>
                <a:ea typeface="Aktiv Grotesk" panose="020B0504020202020204" pitchFamily="34" charset="0"/>
                <a:cs typeface="Aktiv Grotesk" panose="020B0504020202020204" pitchFamily="34" charset="0"/>
              </a:rPr>
              <a:t>Loss of business / business disruptions</a:t>
            </a:r>
          </a:p>
        </p:txBody>
      </p:sp>
      <p:pic>
        <p:nvPicPr>
          <p:cNvPr id="3074" name="Picture 2" descr="Cracked House Black Icons 97307 Vector Art at Vecteezy">
            <a:extLst>
              <a:ext uri="{FF2B5EF4-FFF2-40B4-BE49-F238E27FC236}">
                <a16:creationId xmlns:a16="http://schemas.microsoft.com/office/drawing/2014/main" id="{B3D12573-8486-4618-BD58-FF975E5A6B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29" r="33208" b="51637"/>
          <a:stretch/>
        </p:blipFill>
        <p:spPr bwMode="auto">
          <a:xfrm rot="5400000">
            <a:off x="1380211" y="2225128"/>
            <a:ext cx="650253" cy="6795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racked House Black Icons 97307 Vector Art at Vecteezy">
            <a:extLst>
              <a:ext uri="{FF2B5EF4-FFF2-40B4-BE49-F238E27FC236}">
                <a16:creationId xmlns:a16="http://schemas.microsoft.com/office/drawing/2014/main" id="{AD8B4E35-2221-46E2-A999-2FD8115EF0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29" r="33208" b="51637"/>
          <a:stretch/>
        </p:blipFill>
        <p:spPr bwMode="auto">
          <a:xfrm rot="5400000">
            <a:off x="1380211" y="2843055"/>
            <a:ext cx="650253" cy="6795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racked House Black Icons 97307 Vector Art at Vecteezy">
            <a:extLst>
              <a:ext uri="{FF2B5EF4-FFF2-40B4-BE49-F238E27FC236}">
                <a16:creationId xmlns:a16="http://schemas.microsoft.com/office/drawing/2014/main" id="{52A955B0-14E7-42D5-B5C3-3AC700A22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29" r="33208" b="51637"/>
          <a:stretch/>
        </p:blipFill>
        <p:spPr bwMode="auto">
          <a:xfrm rot="5400000">
            <a:off x="1380210" y="3489065"/>
            <a:ext cx="650253" cy="6795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racked House Black Icons 97307 Vector Art at Vecteezy">
            <a:extLst>
              <a:ext uri="{FF2B5EF4-FFF2-40B4-BE49-F238E27FC236}">
                <a16:creationId xmlns:a16="http://schemas.microsoft.com/office/drawing/2014/main" id="{62D88024-9BBB-4C03-87A8-26CC096812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29" r="33208" b="51637"/>
          <a:stretch/>
        </p:blipFill>
        <p:spPr bwMode="auto">
          <a:xfrm rot="5400000">
            <a:off x="1380210" y="4134111"/>
            <a:ext cx="650253" cy="6795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racked House Black Icons 97307 Vector Art at Vecteezy">
            <a:extLst>
              <a:ext uri="{FF2B5EF4-FFF2-40B4-BE49-F238E27FC236}">
                <a16:creationId xmlns:a16="http://schemas.microsoft.com/office/drawing/2014/main" id="{138FB4B6-C975-4B4F-8F18-7637753EC2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29" r="33208" b="51637"/>
          <a:stretch/>
        </p:blipFill>
        <p:spPr bwMode="auto">
          <a:xfrm rot="5400000">
            <a:off x="1392935" y="4759585"/>
            <a:ext cx="650253" cy="67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834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D1CA58AC4AA14DBD5E8F6B58612F20" ma:contentTypeVersion="8" ma:contentTypeDescription="Create a new document." ma:contentTypeScope="" ma:versionID="29ce01647743b2f34131d4509c4ecf59">
  <xsd:schema xmlns:xsd="http://www.w3.org/2001/XMLSchema" xmlns:xs="http://www.w3.org/2001/XMLSchema" xmlns:p="http://schemas.microsoft.com/office/2006/metadata/properties" xmlns:ns2="2288ff25-6c70-48a3-a65f-116a747185a7" targetNamespace="http://schemas.microsoft.com/office/2006/metadata/properties" ma:root="true" ma:fieldsID="dd945014f79375d149b92e629dfa429d" ns2:_="">
    <xsd:import namespace="2288ff25-6c70-48a3-a65f-116a747185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8ff25-6c70-48a3-a65f-116a747185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5965CB-51E9-4CF0-9BEB-D9FCCC5553C0}">
  <ds:schemaRefs>
    <ds:schemaRef ds:uri="http://schemas.microsoft.com/sharepoint/v3/contenttype/forms"/>
  </ds:schemaRefs>
</ds:datastoreItem>
</file>

<file path=customXml/itemProps2.xml><?xml version="1.0" encoding="utf-8"?>
<ds:datastoreItem xmlns:ds="http://schemas.openxmlformats.org/officeDocument/2006/customXml" ds:itemID="{D87F0653-0AB1-49BD-BE0A-E9DB7A169D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88ff25-6c70-48a3-a65f-116a747185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8372EB-3844-4C53-8B2D-3B2E36138109}">
  <ds:schemaRef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 ds:uri="2288ff25-6c70-48a3-a65f-116a747185a7"/>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155</TotalTime>
  <Words>1552</Words>
  <Application>Microsoft Office PowerPoint</Application>
  <PresentationFormat>Widescreen</PresentationFormat>
  <Paragraphs>238</Paragraphs>
  <Slides>18</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Aktiv Grotesk</vt:lpstr>
      <vt:lpstr>Arial</vt:lpstr>
      <vt:lpstr>Calibri</vt:lpstr>
      <vt:lpstr>Calibri Light</vt:lpstr>
      <vt:lpstr>Lovelo Black</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Roberts</dc:creator>
  <cp:lastModifiedBy>Peter Sumpton</cp:lastModifiedBy>
  <cp:revision>220</cp:revision>
  <cp:lastPrinted>2021-07-19T16:04:38Z</cp:lastPrinted>
  <dcterms:created xsi:type="dcterms:W3CDTF">2020-08-26T10:14:16Z</dcterms:created>
  <dcterms:modified xsi:type="dcterms:W3CDTF">2021-12-07T11:28:42Z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0x01010046D1CA58AC4AA14DBD5E8F6B58612F20</vt:lpwstr>
  </property>
  <property fmtid="{D5CDD505-2E9C-101B-9397-08002B2CF9AE}" pid="3" name="NXPowerLiteLastOptimized">
    <vt:lpwstr>2977164</vt:lpwstr>
  </property>
  <property fmtid="{D5CDD505-2E9C-101B-9397-08002B2CF9AE}" pid="4" name="NXPowerLiteSettings">
    <vt:lpwstr>C7000400038000</vt:lpwstr>
  </property>
  <property fmtid="{D5CDD505-2E9C-101B-9397-08002B2CF9AE}" pid="5" name="NXPowerLiteVersion">
    <vt:lpwstr>S9.0.3</vt:lpwstr>
  </property>
</Properties>
</file>